
<file path=[Content_Types].xml><?xml version="1.0" encoding="utf-8"?>
<Types xmlns="http://schemas.openxmlformats.org/package/2006/content-types">
  <Default Extension="bin" ContentType="image/unknown"/>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7"/>
    <p:sldMasterId id="2147483681" r:id="rId8"/>
  </p:sldMasterIdLst>
  <p:notesMasterIdLst>
    <p:notesMasterId r:id="rId74"/>
  </p:notesMasterIdLst>
  <p:handoutMasterIdLst>
    <p:handoutMasterId r:id="rId75"/>
  </p:handoutMasterIdLst>
  <p:sldIdLst>
    <p:sldId id="257" r:id="rId9"/>
    <p:sldId id="283" r:id="rId10"/>
    <p:sldId id="350" r:id="rId11"/>
    <p:sldId id="280" r:id="rId12"/>
    <p:sldId id="351" r:id="rId13"/>
    <p:sldId id="364" r:id="rId14"/>
    <p:sldId id="305" r:id="rId15"/>
    <p:sldId id="323" r:id="rId16"/>
    <p:sldId id="281" r:id="rId17"/>
    <p:sldId id="317" r:id="rId18"/>
    <p:sldId id="297" r:id="rId19"/>
    <p:sldId id="320" r:id="rId20"/>
    <p:sldId id="337" r:id="rId21"/>
    <p:sldId id="338" r:id="rId22"/>
    <p:sldId id="340" r:id="rId23"/>
    <p:sldId id="321" r:id="rId24"/>
    <p:sldId id="310" r:id="rId25"/>
    <p:sldId id="312" r:id="rId26"/>
    <p:sldId id="316" r:id="rId27"/>
    <p:sldId id="322" r:id="rId28"/>
    <p:sldId id="313" r:id="rId29"/>
    <p:sldId id="315" r:id="rId30"/>
    <p:sldId id="339" r:id="rId31"/>
    <p:sldId id="362" r:id="rId32"/>
    <p:sldId id="366" r:id="rId33"/>
    <p:sldId id="333" r:id="rId34"/>
    <p:sldId id="282" r:id="rId35"/>
    <p:sldId id="259" r:id="rId36"/>
    <p:sldId id="260" r:id="rId37"/>
    <p:sldId id="261" r:id="rId38"/>
    <p:sldId id="284" r:id="rId39"/>
    <p:sldId id="353" r:id="rId40"/>
    <p:sldId id="264" r:id="rId41"/>
    <p:sldId id="265" r:id="rId42"/>
    <p:sldId id="271" r:id="rId43"/>
    <p:sldId id="363" r:id="rId44"/>
    <p:sldId id="263" r:id="rId45"/>
    <p:sldId id="273" r:id="rId46"/>
    <p:sldId id="352" r:id="rId47"/>
    <p:sldId id="324" r:id="rId48"/>
    <p:sldId id="349" r:id="rId49"/>
    <p:sldId id="326" r:id="rId50"/>
    <p:sldId id="327" r:id="rId51"/>
    <p:sldId id="330" r:id="rId52"/>
    <p:sldId id="329" r:id="rId53"/>
    <p:sldId id="331" r:id="rId54"/>
    <p:sldId id="332" r:id="rId55"/>
    <p:sldId id="268" r:id="rId56"/>
    <p:sldId id="335" r:id="rId57"/>
    <p:sldId id="347" r:id="rId58"/>
    <p:sldId id="365" r:id="rId59"/>
    <p:sldId id="299" r:id="rId60"/>
    <p:sldId id="272" r:id="rId61"/>
    <p:sldId id="344" r:id="rId62"/>
    <p:sldId id="341" r:id="rId63"/>
    <p:sldId id="354" r:id="rId64"/>
    <p:sldId id="342" r:id="rId65"/>
    <p:sldId id="345" r:id="rId66"/>
    <p:sldId id="343" r:id="rId67"/>
    <p:sldId id="302" r:id="rId68"/>
    <p:sldId id="357" r:id="rId69"/>
    <p:sldId id="275" r:id="rId70"/>
    <p:sldId id="292" r:id="rId71"/>
    <p:sldId id="276" r:id="rId72"/>
    <p:sldId id="285" r:id="rId73"/>
  </p:sldIdLst>
  <p:sldSz cx="12190413" cy="6858000"/>
  <p:notesSz cx="6858000" cy="9144000"/>
  <p:custDataLst>
    <p:tags r:id="rId76"/>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FFFF"/>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24708B-422F-4691-8B3A-614EB52E9E48}" v="169" dt="2024-09-02T09:07:26.2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3455" autoAdjust="0"/>
  </p:normalViewPr>
  <p:slideViewPr>
    <p:cSldViewPr showGuides="1">
      <p:cViewPr varScale="1">
        <p:scale>
          <a:sx n="118" d="100"/>
          <a:sy n="118" d="100"/>
        </p:scale>
        <p:origin x="198" y="108"/>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3.xml"/><Relationship Id="rId82" Type="http://schemas.microsoft.com/office/2015/10/relationships/revisionInfo" Target="revisionInfo.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presProps" Target="presProps.xml"/><Relationship Id="rId8" Type="http://schemas.openxmlformats.org/officeDocument/2006/relationships/slideMaster" Target="slideMasters/slideMaster2.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tags" Target="tags/tag1.xml"/><Relationship Id="rId7" Type="http://schemas.openxmlformats.org/officeDocument/2006/relationships/slideMaster" Target="slideMasters/slideMaster1.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Kai Büll" userId="99abb5e3-aab3-4505-93b5-643a4e3d656b" providerId="ADAL" clId="{B124708B-422F-4691-8B3A-614EB52E9E48}"/>
    <pc:docChg chg="undo custSel addSld delSld modSld modMainMaster">
      <pc:chgData name="Alexander Kai Büll" userId="99abb5e3-aab3-4505-93b5-643a4e3d656b" providerId="ADAL" clId="{B124708B-422F-4691-8B3A-614EB52E9E48}" dt="2024-09-02T09:12:54.535" v="2222" actId="14100"/>
      <pc:docMkLst>
        <pc:docMk/>
      </pc:docMkLst>
      <pc:sldChg chg="modSp mod">
        <pc:chgData name="Alexander Kai Büll" userId="99abb5e3-aab3-4505-93b5-643a4e3d656b" providerId="ADAL" clId="{B124708B-422F-4691-8B3A-614EB52E9E48}" dt="2024-08-20T06:52:19.153" v="317" actId="6549"/>
        <pc:sldMkLst>
          <pc:docMk/>
          <pc:sldMk cId="3219129145" sldId="260"/>
        </pc:sldMkLst>
        <pc:spChg chg="mod">
          <ac:chgData name="Alexander Kai Büll" userId="99abb5e3-aab3-4505-93b5-643a4e3d656b" providerId="ADAL" clId="{B124708B-422F-4691-8B3A-614EB52E9E48}" dt="2024-08-20T06:52:19.153" v="317" actId="6549"/>
          <ac:spMkLst>
            <pc:docMk/>
            <pc:sldMk cId="3219129145" sldId="260"/>
            <ac:spMk id="3" creationId="{00000000-0000-0000-0000-000000000000}"/>
          </ac:spMkLst>
        </pc:spChg>
      </pc:sldChg>
      <pc:sldChg chg="modSp mod">
        <pc:chgData name="Alexander Kai Büll" userId="99abb5e3-aab3-4505-93b5-643a4e3d656b" providerId="ADAL" clId="{B124708B-422F-4691-8B3A-614EB52E9E48}" dt="2024-08-23T14:15:17.976" v="1539" actId="20577"/>
        <pc:sldMkLst>
          <pc:docMk/>
          <pc:sldMk cId="2379671623" sldId="261"/>
        </pc:sldMkLst>
        <pc:spChg chg="mod">
          <ac:chgData name="Alexander Kai Büll" userId="99abb5e3-aab3-4505-93b5-643a4e3d656b" providerId="ADAL" clId="{B124708B-422F-4691-8B3A-614EB52E9E48}" dt="2024-08-23T14:15:17.976" v="1539" actId="20577"/>
          <ac:spMkLst>
            <pc:docMk/>
            <pc:sldMk cId="2379671623" sldId="261"/>
            <ac:spMk id="3" creationId="{00000000-0000-0000-0000-000000000000}"/>
          </ac:spMkLst>
        </pc:spChg>
      </pc:sldChg>
      <pc:sldChg chg="modSp mod">
        <pc:chgData name="Alexander Kai Büll" userId="99abb5e3-aab3-4505-93b5-643a4e3d656b" providerId="ADAL" clId="{B124708B-422F-4691-8B3A-614EB52E9E48}" dt="2024-09-02T08:36:30.560" v="1729" actId="6549"/>
        <pc:sldMkLst>
          <pc:docMk/>
          <pc:sldMk cId="912007426" sldId="265"/>
        </pc:sldMkLst>
        <pc:spChg chg="mod">
          <ac:chgData name="Alexander Kai Büll" userId="99abb5e3-aab3-4505-93b5-643a4e3d656b" providerId="ADAL" clId="{B124708B-422F-4691-8B3A-614EB52E9E48}" dt="2024-09-02T08:36:30.560" v="1729" actId="6549"/>
          <ac:spMkLst>
            <pc:docMk/>
            <pc:sldMk cId="912007426" sldId="265"/>
            <ac:spMk id="9" creationId="{00000000-0000-0000-0000-000000000000}"/>
          </ac:spMkLst>
        </pc:spChg>
      </pc:sldChg>
      <pc:sldChg chg="del">
        <pc:chgData name="Alexander Kai Büll" userId="99abb5e3-aab3-4505-93b5-643a4e3d656b" providerId="ADAL" clId="{B124708B-422F-4691-8B3A-614EB52E9E48}" dt="2024-08-20T07:37:34.634" v="685" actId="47"/>
        <pc:sldMkLst>
          <pc:docMk/>
          <pc:sldMk cId="3876933109" sldId="267"/>
        </pc:sldMkLst>
      </pc:sldChg>
      <pc:sldChg chg="addSp modSp mod">
        <pc:chgData name="Alexander Kai Büll" userId="99abb5e3-aab3-4505-93b5-643a4e3d656b" providerId="ADAL" clId="{B124708B-422F-4691-8B3A-614EB52E9E48}" dt="2024-09-02T09:08:04.323" v="2220" actId="1076"/>
        <pc:sldMkLst>
          <pc:docMk/>
          <pc:sldMk cId="394853800" sldId="272"/>
        </pc:sldMkLst>
        <pc:spChg chg="mod">
          <ac:chgData name="Alexander Kai Büll" userId="99abb5e3-aab3-4505-93b5-643a4e3d656b" providerId="ADAL" clId="{B124708B-422F-4691-8B3A-614EB52E9E48}" dt="2024-09-02T09:06:13.938" v="1972" actId="1076"/>
          <ac:spMkLst>
            <pc:docMk/>
            <pc:sldMk cId="394853800" sldId="272"/>
            <ac:spMk id="3" creationId="{00000000-0000-0000-0000-000000000000}"/>
          </ac:spMkLst>
        </pc:spChg>
        <pc:spChg chg="add mod">
          <ac:chgData name="Alexander Kai Büll" userId="99abb5e3-aab3-4505-93b5-643a4e3d656b" providerId="ADAL" clId="{B124708B-422F-4691-8B3A-614EB52E9E48}" dt="2024-09-02T09:08:04.323" v="2220" actId="1076"/>
          <ac:spMkLst>
            <pc:docMk/>
            <pc:sldMk cId="394853800" sldId="272"/>
            <ac:spMk id="5" creationId="{F008FE55-4A08-6873-7F5D-168C3DA8E942}"/>
          </ac:spMkLst>
        </pc:spChg>
      </pc:sldChg>
      <pc:sldChg chg="addSp modSp mod">
        <pc:chgData name="Alexander Kai Büll" userId="99abb5e3-aab3-4505-93b5-643a4e3d656b" providerId="ADAL" clId="{B124708B-422F-4691-8B3A-614EB52E9E48}" dt="2024-09-02T09:12:54.535" v="2222" actId="14100"/>
        <pc:sldMkLst>
          <pc:docMk/>
          <pc:sldMk cId="1078972065" sldId="275"/>
        </pc:sldMkLst>
        <pc:spChg chg="mod">
          <ac:chgData name="Alexander Kai Büll" userId="99abb5e3-aab3-4505-93b5-643a4e3d656b" providerId="ADAL" clId="{B124708B-422F-4691-8B3A-614EB52E9E48}" dt="2024-08-20T13:45:53.414" v="1183" actId="1076"/>
          <ac:spMkLst>
            <pc:docMk/>
            <pc:sldMk cId="1078972065" sldId="275"/>
            <ac:spMk id="3" creationId="{00000000-0000-0000-0000-000000000000}"/>
          </ac:spMkLst>
        </pc:spChg>
        <pc:spChg chg="add mod">
          <ac:chgData name="Alexander Kai Büll" userId="99abb5e3-aab3-4505-93b5-643a4e3d656b" providerId="ADAL" clId="{B124708B-422F-4691-8B3A-614EB52E9E48}" dt="2024-09-02T09:12:54.535" v="2222" actId="14100"/>
          <ac:spMkLst>
            <pc:docMk/>
            <pc:sldMk cId="1078972065" sldId="275"/>
            <ac:spMk id="6" creationId="{EB3839FA-CA7F-B056-1B8A-424192C10AD4}"/>
          </ac:spMkLst>
        </pc:spChg>
      </pc:sldChg>
      <pc:sldChg chg="modSp mod">
        <pc:chgData name="Alexander Kai Büll" userId="99abb5e3-aab3-4505-93b5-643a4e3d656b" providerId="ADAL" clId="{B124708B-422F-4691-8B3A-614EB52E9E48}" dt="2024-08-20T06:24:44.660" v="9" actId="20577"/>
        <pc:sldMkLst>
          <pc:docMk/>
          <pc:sldMk cId="1006719910" sldId="280"/>
        </pc:sldMkLst>
        <pc:spChg chg="mod">
          <ac:chgData name="Alexander Kai Büll" userId="99abb5e3-aab3-4505-93b5-643a4e3d656b" providerId="ADAL" clId="{B124708B-422F-4691-8B3A-614EB52E9E48}" dt="2024-08-20T06:24:44.660" v="9" actId="20577"/>
          <ac:spMkLst>
            <pc:docMk/>
            <pc:sldMk cId="1006719910" sldId="280"/>
            <ac:spMk id="3" creationId="{00000000-0000-0000-0000-000000000000}"/>
          </ac:spMkLst>
        </pc:spChg>
      </pc:sldChg>
      <pc:sldChg chg="addSp delSp modSp mod">
        <pc:chgData name="Alexander Kai Büll" userId="99abb5e3-aab3-4505-93b5-643a4e3d656b" providerId="ADAL" clId="{B124708B-422F-4691-8B3A-614EB52E9E48}" dt="2024-08-20T06:37:47.518" v="202" actId="1076"/>
        <pc:sldMkLst>
          <pc:docMk/>
          <pc:sldMk cId="3847320860" sldId="281"/>
        </pc:sldMkLst>
        <pc:spChg chg="mod">
          <ac:chgData name="Alexander Kai Büll" userId="99abb5e3-aab3-4505-93b5-643a4e3d656b" providerId="ADAL" clId="{B124708B-422F-4691-8B3A-614EB52E9E48}" dt="2024-08-20T06:37:47.518" v="202" actId="1076"/>
          <ac:spMkLst>
            <pc:docMk/>
            <pc:sldMk cId="3847320860" sldId="281"/>
            <ac:spMk id="5" creationId="{00000000-0000-0000-0000-000000000000}"/>
          </ac:spMkLst>
        </pc:spChg>
        <pc:picChg chg="del">
          <ac:chgData name="Alexander Kai Büll" userId="99abb5e3-aab3-4505-93b5-643a4e3d656b" providerId="ADAL" clId="{B124708B-422F-4691-8B3A-614EB52E9E48}" dt="2024-08-20T06:36:58.203" v="198" actId="478"/>
          <ac:picMkLst>
            <pc:docMk/>
            <pc:sldMk cId="3847320860" sldId="281"/>
            <ac:picMk id="6" creationId="{00000000-0000-0000-0000-000000000000}"/>
          </ac:picMkLst>
        </pc:picChg>
        <pc:picChg chg="add mod">
          <ac:chgData name="Alexander Kai Büll" userId="99abb5e3-aab3-4505-93b5-643a4e3d656b" providerId="ADAL" clId="{B124708B-422F-4691-8B3A-614EB52E9E48}" dt="2024-08-20T06:37:44.838" v="201" actId="1076"/>
          <ac:picMkLst>
            <pc:docMk/>
            <pc:sldMk cId="3847320860" sldId="281"/>
            <ac:picMk id="7" creationId="{622E8A76-B6AE-93A3-FFF5-E15240A6CA15}"/>
          </ac:picMkLst>
        </pc:picChg>
      </pc:sldChg>
      <pc:sldChg chg="modSp mod">
        <pc:chgData name="Alexander Kai Büll" userId="99abb5e3-aab3-4505-93b5-643a4e3d656b" providerId="ADAL" clId="{B124708B-422F-4691-8B3A-614EB52E9E48}" dt="2024-08-20T06:44:32.711" v="230" actId="6549"/>
        <pc:sldMkLst>
          <pc:docMk/>
          <pc:sldMk cId="420584450" sldId="297"/>
        </pc:sldMkLst>
        <pc:spChg chg="mod">
          <ac:chgData name="Alexander Kai Büll" userId="99abb5e3-aab3-4505-93b5-643a4e3d656b" providerId="ADAL" clId="{B124708B-422F-4691-8B3A-614EB52E9E48}" dt="2024-08-20T06:44:32.711" v="230" actId="6549"/>
          <ac:spMkLst>
            <pc:docMk/>
            <pc:sldMk cId="420584450" sldId="297"/>
            <ac:spMk id="3" creationId="{00000000-0000-0000-0000-000000000000}"/>
          </ac:spMkLst>
        </pc:spChg>
      </pc:sldChg>
      <pc:sldChg chg="modSp mod">
        <pc:chgData name="Alexander Kai Büll" userId="99abb5e3-aab3-4505-93b5-643a4e3d656b" providerId="ADAL" clId="{B124708B-422F-4691-8B3A-614EB52E9E48}" dt="2024-08-20T06:30:42.731" v="84" actId="20577"/>
        <pc:sldMkLst>
          <pc:docMk/>
          <pc:sldMk cId="89930081" sldId="305"/>
        </pc:sldMkLst>
        <pc:spChg chg="mod">
          <ac:chgData name="Alexander Kai Büll" userId="99abb5e3-aab3-4505-93b5-643a4e3d656b" providerId="ADAL" clId="{B124708B-422F-4691-8B3A-614EB52E9E48}" dt="2024-08-20T06:30:42.731" v="84" actId="20577"/>
          <ac:spMkLst>
            <pc:docMk/>
            <pc:sldMk cId="89930081" sldId="305"/>
            <ac:spMk id="3" creationId="{00000000-0000-0000-0000-000000000000}"/>
          </ac:spMkLst>
        </pc:spChg>
      </pc:sldChg>
      <pc:sldChg chg="modSp mod">
        <pc:chgData name="Alexander Kai Büll" userId="99abb5e3-aab3-4505-93b5-643a4e3d656b" providerId="ADAL" clId="{B124708B-422F-4691-8B3A-614EB52E9E48}" dt="2024-09-02T08:17:19.189" v="1625" actId="20577"/>
        <pc:sldMkLst>
          <pc:docMk/>
          <pc:sldMk cId="239467568" sldId="317"/>
        </pc:sldMkLst>
        <pc:spChg chg="mod">
          <ac:chgData name="Alexander Kai Büll" userId="99abb5e3-aab3-4505-93b5-643a4e3d656b" providerId="ADAL" clId="{B124708B-422F-4691-8B3A-614EB52E9E48}" dt="2024-09-02T08:17:19.189" v="1625" actId="20577"/>
          <ac:spMkLst>
            <pc:docMk/>
            <pc:sldMk cId="239467568" sldId="317"/>
            <ac:spMk id="3" creationId="{00000000-0000-0000-0000-000000000000}"/>
          </ac:spMkLst>
        </pc:spChg>
      </pc:sldChg>
      <pc:sldChg chg="modSp mod">
        <pc:chgData name="Alexander Kai Büll" userId="99abb5e3-aab3-4505-93b5-643a4e3d656b" providerId="ADAL" clId="{B124708B-422F-4691-8B3A-614EB52E9E48}" dt="2024-09-02T08:15:22.759" v="1611" actId="20577"/>
        <pc:sldMkLst>
          <pc:docMk/>
          <pc:sldMk cId="917368177" sldId="323"/>
        </pc:sldMkLst>
        <pc:spChg chg="mod">
          <ac:chgData name="Alexander Kai Büll" userId="99abb5e3-aab3-4505-93b5-643a4e3d656b" providerId="ADAL" clId="{B124708B-422F-4691-8B3A-614EB52E9E48}" dt="2024-09-02T08:15:22.759" v="1611" actId="20577"/>
          <ac:spMkLst>
            <pc:docMk/>
            <pc:sldMk cId="917368177" sldId="323"/>
            <ac:spMk id="3" creationId="{00000000-0000-0000-0000-000000000000}"/>
          </ac:spMkLst>
        </pc:spChg>
      </pc:sldChg>
      <pc:sldChg chg="addSp delSp modSp mod">
        <pc:chgData name="Alexander Kai Büll" userId="99abb5e3-aab3-4505-93b5-643a4e3d656b" providerId="ADAL" clId="{B124708B-422F-4691-8B3A-614EB52E9E48}" dt="2024-09-02T08:41:49.045" v="1745" actId="1076"/>
        <pc:sldMkLst>
          <pc:docMk/>
          <pc:sldMk cId="4119608756" sldId="326"/>
        </pc:sldMkLst>
        <pc:spChg chg="del mod">
          <ac:chgData name="Alexander Kai Büll" userId="99abb5e3-aab3-4505-93b5-643a4e3d656b" providerId="ADAL" clId="{B124708B-422F-4691-8B3A-614EB52E9E48}" dt="2024-09-02T08:41:37.637" v="1741" actId="478"/>
          <ac:spMkLst>
            <pc:docMk/>
            <pc:sldMk cId="4119608756" sldId="326"/>
            <ac:spMk id="7" creationId="{00000000-0000-0000-0000-000000000000}"/>
          </ac:spMkLst>
        </pc:spChg>
        <pc:spChg chg="mod">
          <ac:chgData name="Alexander Kai Büll" userId="99abb5e3-aab3-4505-93b5-643a4e3d656b" providerId="ADAL" clId="{B124708B-422F-4691-8B3A-614EB52E9E48}" dt="2024-09-02T08:41:22.172" v="1736" actId="1076"/>
          <ac:spMkLst>
            <pc:docMk/>
            <pc:sldMk cId="4119608756" sldId="326"/>
            <ac:spMk id="8" creationId="{00000000-0000-0000-0000-000000000000}"/>
          </ac:spMkLst>
        </pc:spChg>
        <pc:spChg chg="del mod">
          <ac:chgData name="Alexander Kai Büll" userId="99abb5e3-aab3-4505-93b5-643a4e3d656b" providerId="ADAL" clId="{B124708B-422F-4691-8B3A-614EB52E9E48}" dt="2024-08-20T06:49:14.916" v="259" actId="478"/>
          <ac:spMkLst>
            <pc:docMk/>
            <pc:sldMk cId="4119608756" sldId="326"/>
            <ac:spMk id="9" creationId="{00000000-0000-0000-0000-000000000000}"/>
          </ac:spMkLst>
        </pc:spChg>
        <pc:spChg chg="add mod">
          <ac:chgData name="Alexander Kai Büll" userId="99abb5e3-aab3-4505-93b5-643a4e3d656b" providerId="ADAL" clId="{B124708B-422F-4691-8B3A-614EB52E9E48}" dt="2024-09-02T08:41:49.045" v="1745" actId="1076"/>
          <ac:spMkLst>
            <pc:docMk/>
            <pc:sldMk cId="4119608756" sldId="326"/>
            <ac:spMk id="9" creationId="{0A5145E1-A416-1F95-9A1C-75B8EDDD14B0}"/>
          </ac:spMkLst>
        </pc:spChg>
        <pc:spChg chg="add del mod">
          <ac:chgData name="Alexander Kai Büll" userId="99abb5e3-aab3-4505-93b5-643a4e3d656b" providerId="ADAL" clId="{B124708B-422F-4691-8B3A-614EB52E9E48}" dt="2024-08-20T06:48:30.301" v="245"/>
          <ac:spMkLst>
            <pc:docMk/>
            <pc:sldMk cId="4119608756" sldId="326"/>
            <ac:spMk id="12" creationId="{9F1D627C-C8AE-1057-3779-F78462D674CA}"/>
          </ac:spMkLst>
        </pc:spChg>
        <pc:spChg chg="add mod">
          <ac:chgData name="Alexander Kai Büll" userId="99abb5e3-aab3-4505-93b5-643a4e3d656b" providerId="ADAL" clId="{B124708B-422F-4691-8B3A-614EB52E9E48}" dt="2024-08-20T06:49:28.524" v="261" actId="255"/>
          <ac:spMkLst>
            <pc:docMk/>
            <pc:sldMk cId="4119608756" sldId="326"/>
            <ac:spMk id="13" creationId="{58AF0DA9-5B22-A22D-F686-8294A0815E63}"/>
          </ac:spMkLst>
        </pc:spChg>
      </pc:sldChg>
      <pc:sldChg chg="addSp delSp modSp mod">
        <pc:chgData name="Alexander Kai Büll" userId="99abb5e3-aab3-4505-93b5-643a4e3d656b" providerId="ADAL" clId="{B124708B-422F-4691-8B3A-614EB52E9E48}" dt="2024-09-02T08:57:11.130" v="1942" actId="33524"/>
        <pc:sldMkLst>
          <pc:docMk/>
          <pc:sldMk cId="3178988458" sldId="329"/>
        </pc:sldMkLst>
        <pc:spChg chg="mod">
          <ac:chgData name="Alexander Kai Büll" userId="99abb5e3-aab3-4505-93b5-643a4e3d656b" providerId="ADAL" clId="{B124708B-422F-4691-8B3A-614EB52E9E48}" dt="2024-09-02T08:42:59.760" v="1746" actId="1076"/>
          <ac:spMkLst>
            <pc:docMk/>
            <pc:sldMk cId="3178988458" sldId="329"/>
            <ac:spMk id="2" creationId="{00000000-0000-0000-0000-000000000000}"/>
          </ac:spMkLst>
        </pc:spChg>
        <pc:spChg chg="mod">
          <ac:chgData name="Alexander Kai Büll" userId="99abb5e3-aab3-4505-93b5-643a4e3d656b" providerId="ADAL" clId="{B124708B-422F-4691-8B3A-614EB52E9E48}" dt="2024-09-02T08:43:06.327" v="1747" actId="14100"/>
          <ac:spMkLst>
            <pc:docMk/>
            <pc:sldMk cId="3178988458" sldId="329"/>
            <ac:spMk id="3" creationId="{00000000-0000-0000-0000-000000000000}"/>
          </ac:spMkLst>
        </pc:spChg>
        <pc:spChg chg="del mod">
          <ac:chgData name="Alexander Kai Büll" userId="99abb5e3-aab3-4505-93b5-643a4e3d656b" providerId="ADAL" clId="{B124708B-422F-4691-8B3A-614EB52E9E48}" dt="2024-09-02T08:44:42.483" v="1757" actId="478"/>
          <ac:spMkLst>
            <pc:docMk/>
            <pc:sldMk cId="3178988458" sldId="329"/>
            <ac:spMk id="6" creationId="{00000000-0000-0000-0000-000000000000}"/>
          </ac:spMkLst>
        </pc:spChg>
        <pc:spChg chg="del mod">
          <ac:chgData name="Alexander Kai Büll" userId="99abb5e3-aab3-4505-93b5-643a4e3d656b" providerId="ADAL" clId="{B124708B-422F-4691-8B3A-614EB52E9E48}" dt="2024-08-20T07:35:34.258" v="647" actId="478"/>
          <ac:spMkLst>
            <pc:docMk/>
            <pc:sldMk cId="3178988458" sldId="329"/>
            <ac:spMk id="9" creationId="{00000000-0000-0000-0000-000000000000}"/>
          </ac:spMkLst>
        </pc:spChg>
        <pc:spChg chg="mod">
          <ac:chgData name="Alexander Kai Büll" userId="99abb5e3-aab3-4505-93b5-643a4e3d656b" providerId="ADAL" clId="{B124708B-422F-4691-8B3A-614EB52E9E48}" dt="2024-09-02T08:43:49.590" v="1749" actId="1076"/>
          <ac:spMkLst>
            <pc:docMk/>
            <pc:sldMk cId="3178988458" sldId="329"/>
            <ac:spMk id="11" creationId="{00000000-0000-0000-0000-000000000000}"/>
          </ac:spMkLst>
        </pc:spChg>
        <pc:spChg chg="add mod">
          <ac:chgData name="Alexander Kai Büll" userId="99abb5e3-aab3-4505-93b5-643a4e3d656b" providerId="ADAL" clId="{B124708B-422F-4691-8B3A-614EB52E9E48}" dt="2024-09-02T08:57:11.130" v="1942" actId="33524"/>
          <ac:spMkLst>
            <pc:docMk/>
            <pc:sldMk cId="3178988458" sldId="329"/>
            <ac:spMk id="12" creationId="{CABBBE19-90DB-4A91-EC4C-4A2F1F8B20F3}"/>
          </ac:spMkLst>
        </pc:spChg>
        <pc:spChg chg="add mod">
          <ac:chgData name="Alexander Kai Büll" userId="99abb5e3-aab3-4505-93b5-643a4e3d656b" providerId="ADAL" clId="{B124708B-422F-4691-8B3A-614EB52E9E48}" dt="2024-09-02T08:45:08.940" v="1763" actId="1076"/>
          <ac:spMkLst>
            <pc:docMk/>
            <pc:sldMk cId="3178988458" sldId="329"/>
            <ac:spMk id="14" creationId="{2E9871BC-9390-B363-4CF1-559DD66ACCE8}"/>
          </ac:spMkLst>
        </pc:spChg>
        <pc:picChg chg="mod">
          <ac:chgData name="Alexander Kai Büll" userId="99abb5e3-aab3-4505-93b5-643a4e3d656b" providerId="ADAL" clId="{B124708B-422F-4691-8B3A-614EB52E9E48}" dt="2024-08-20T07:36:16.846" v="662" actId="1076"/>
          <ac:picMkLst>
            <pc:docMk/>
            <pc:sldMk cId="3178988458" sldId="329"/>
            <ac:picMk id="7" creationId="{00000000-0000-0000-0000-000000000000}"/>
          </ac:picMkLst>
        </pc:picChg>
        <pc:picChg chg="mod">
          <ac:chgData name="Alexander Kai Büll" userId="99abb5e3-aab3-4505-93b5-643a4e3d656b" providerId="ADAL" clId="{B124708B-422F-4691-8B3A-614EB52E9E48}" dt="2024-09-02T08:43:45.342" v="1748" actId="1076"/>
          <ac:picMkLst>
            <pc:docMk/>
            <pc:sldMk cId="3178988458" sldId="329"/>
            <ac:picMk id="10" creationId="{00000000-0000-0000-0000-000000000000}"/>
          </ac:picMkLst>
        </pc:picChg>
        <pc:picChg chg="add mod">
          <ac:chgData name="Alexander Kai Büll" userId="99abb5e3-aab3-4505-93b5-643a4e3d656b" providerId="ADAL" clId="{B124708B-422F-4691-8B3A-614EB52E9E48}" dt="2024-09-02T08:44:01.668" v="1754" actId="1076"/>
          <ac:picMkLst>
            <pc:docMk/>
            <pc:sldMk cId="3178988458" sldId="329"/>
            <ac:picMk id="13" creationId="{47DAAD41-AE6A-9E67-7FF8-C151BFEEA301}"/>
          </ac:picMkLst>
        </pc:picChg>
      </pc:sldChg>
      <pc:sldChg chg="addSp delSp modSp add mod">
        <pc:chgData name="Alexander Kai Büll" userId="99abb5e3-aab3-4505-93b5-643a4e3d656b" providerId="ADAL" clId="{B124708B-422F-4691-8B3A-614EB52E9E48}" dt="2024-09-02T08:56:49.180" v="1941" actId="20577"/>
        <pc:sldMkLst>
          <pc:docMk/>
          <pc:sldMk cId="1391681323" sldId="330"/>
        </pc:sldMkLst>
        <pc:spChg chg="mod">
          <ac:chgData name="Alexander Kai Büll" userId="99abb5e3-aab3-4505-93b5-643a4e3d656b" providerId="ADAL" clId="{B124708B-422F-4691-8B3A-614EB52E9E48}" dt="2024-09-02T08:52:55.240" v="1778" actId="1076"/>
          <ac:spMkLst>
            <pc:docMk/>
            <pc:sldMk cId="1391681323" sldId="330"/>
            <ac:spMk id="3" creationId="{00000000-0000-0000-0000-000000000000}"/>
          </ac:spMkLst>
        </pc:spChg>
        <pc:spChg chg="del mod">
          <ac:chgData name="Alexander Kai Büll" userId="99abb5e3-aab3-4505-93b5-643a4e3d656b" providerId="ADAL" clId="{B124708B-422F-4691-8B3A-614EB52E9E48}" dt="2024-09-02T08:55:12.206" v="1820" actId="478"/>
          <ac:spMkLst>
            <pc:docMk/>
            <pc:sldMk cId="1391681323" sldId="330"/>
            <ac:spMk id="5" creationId="{00000000-0000-0000-0000-000000000000}"/>
          </ac:spMkLst>
        </pc:spChg>
        <pc:spChg chg="del">
          <ac:chgData name="Alexander Kai Büll" userId="99abb5e3-aab3-4505-93b5-643a4e3d656b" providerId="ADAL" clId="{B124708B-422F-4691-8B3A-614EB52E9E48}" dt="2024-09-02T08:52:21.391" v="1768" actId="478"/>
          <ac:spMkLst>
            <pc:docMk/>
            <pc:sldMk cId="1391681323" sldId="330"/>
            <ac:spMk id="9" creationId="{00000000-0000-0000-0000-000000000000}"/>
          </ac:spMkLst>
        </pc:spChg>
        <pc:spChg chg="del mod">
          <ac:chgData name="Alexander Kai Büll" userId="99abb5e3-aab3-4505-93b5-643a4e3d656b" providerId="ADAL" clId="{B124708B-422F-4691-8B3A-614EB52E9E48}" dt="2024-09-02T08:53:39.134" v="1795" actId="478"/>
          <ac:spMkLst>
            <pc:docMk/>
            <pc:sldMk cId="1391681323" sldId="330"/>
            <ac:spMk id="10" creationId="{00000000-0000-0000-0000-000000000000}"/>
          </ac:spMkLst>
        </pc:spChg>
        <pc:spChg chg="mod">
          <ac:chgData name="Alexander Kai Büll" userId="99abb5e3-aab3-4505-93b5-643a4e3d656b" providerId="ADAL" clId="{B124708B-422F-4691-8B3A-614EB52E9E48}" dt="2024-09-02T08:52:36.088" v="1776" actId="1076"/>
          <ac:spMkLst>
            <pc:docMk/>
            <pc:sldMk cId="1391681323" sldId="330"/>
            <ac:spMk id="12" creationId="{00000000-0000-0000-0000-000000000000}"/>
          </ac:spMkLst>
        </pc:spChg>
        <pc:spChg chg="mod">
          <ac:chgData name="Alexander Kai Büll" userId="99abb5e3-aab3-4505-93b5-643a4e3d656b" providerId="ADAL" clId="{B124708B-422F-4691-8B3A-614EB52E9E48}" dt="2024-09-02T08:52:55.240" v="1778" actId="1076"/>
          <ac:spMkLst>
            <pc:docMk/>
            <pc:sldMk cId="1391681323" sldId="330"/>
            <ac:spMk id="13" creationId="{00000000-0000-0000-0000-000000000000}"/>
          </ac:spMkLst>
        </pc:spChg>
        <pc:spChg chg="add mod">
          <ac:chgData name="Alexander Kai Büll" userId="99abb5e3-aab3-4505-93b5-643a4e3d656b" providerId="ADAL" clId="{B124708B-422F-4691-8B3A-614EB52E9E48}" dt="2024-09-02T08:54:24.009" v="1812" actId="20577"/>
          <ac:spMkLst>
            <pc:docMk/>
            <pc:sldMk cId="1391681323" sldId="330"/>
            <ac:spMk id="15" creationId="{01631A8F-DD57-7381-2912-182F3368845C}"/>
          </ac:spMkLst>
        </pc:spChg>
        <pc:spChg chg="add mod">
          <ac:chgData name="Alexander Kai Büll" userId="99abb5e3-aab3-4505-93b5-643a4e3d656b" providerId="ADAL" clId="{B124708B-422F-4691-8B3A-614EB52E9E48}" dt="2024-09-02T08:56:49.180" v="1941" actId="20577"/>
          <ac:spMkLst>
            <pc:docMk/>
            <pc:sldMk cId="1391681323" sldId="330"/>
            <ac:spMk id="16" creationId="{F1563FC7-E2D6-913A-9F67-F42E9EF7978B}"/>
          </ac:spMkLst>
        </pc:spChg>
        <pc:picChg chg="mod">
          <ac:chgData name="Alexander Kai Büll" userId="99abb5e3-aab3-4505-93b5-643a4e3d656b" providerId="ADAL" clId="{B124708B-422F-4691-8B3A-614EB52E9E48}" dt="2024-09-02T08:52:55.240" v="1778" actId="1076"/>
          <ac:picMkLst>
            <pc:docMk/>
            <pc:sldMk cId="1391681323" sldId="330"/>
            <ac:picMk id="6" creationId="{00000000-0000-0000-0000-000000000000}"/>
          </ac:picMkLst>
        </pc:picChg>
        <pc:picChg chg="del">
          <ac:chgData name="Alexander Kai Büll" userId="99abb5e3-aab3-4505-93b5-643a4e3d656b" providerId="ADAL" clId="{B124708B-422F-4691-8B3A-614EB52E9E48}" dt="2024-09-02T08:52:19.928" v="1767" actId="478"/>
          <ac:picMkLst>
            <pc:docMk/>
            <pc:sldMk cId="1391681323" sldId="330"/>
            <ac:picMk id="8" creationId="{00000000-0000-0000-0000-000000000000}"/>
          </ac:picMkLst>
        </pc:picChg>
        <pc:picChg chg="add mod">
          <ac:chgData name="Alexander Kai Büll" userId="99abb5e3-aab3-4505-93b5-643a4e3d656b" providerId="ADAL" clId="{B124708B-422F-4691-8B3A-614EB52E9E48}" dt="2024-09-02T08:55:37.827" v="1828" actId="1076"/>
          <ac:picMkLst>
            <pc:docMk/>
            <pc:sldMk cId="1391681323" sldId="330"/>
            <ac:picMk id="14" creationId="{1C6982F7-2BB7-238A-BF83-995FEA4889B6}"/>
          </ac:picMkLst>
        </pc:picChg>
      </pc:sldChg>
      <pc:sldChg chg="modSp mod">
        <pc:chgData name="Alexander Kai Büll" userId="99abb5e3-aab3-4505-93b5-643a4e3d656b" providerId="ADAL" clId="{B124708B-422F-4691-8B3A-614EB52E9E48}" dt="2024-09-02T08:57:32.315" v="1943" actId="255"/>
        <pc:sldMkLst>
          <pc:docMk/>
          <pc:sldMk cId="1919142942" sldId="332"/>
        </pc:sldMkLst>
        <pc:spChg chg="mod">
          <ac:chgData name="Alexander Kai Büll" userId="99abb5e3-aab3-4505-93b5-643a4e3d656b" providerId="ADAL" clId="{B124708B-422F-4691-8B3A-614EB52E9E48}" dt="2024-09-02T08:47:10.082" v="1765" actId="1076"/>
          <ac:spMkLst>
            <pc:docMk/>
            <pc:sldMk cId="1919142942" sldId="332"/>
            <ac:spMk id="2" creationId="{00000000-0000-0000-0000-000000000000}"/>
          </ac:spMkLst>
        </pc:spChg>
        <pc:spChg chg="mod">
          <ac:chgData name="Alexander Kai Büll" userId="99abb5e3-aab3-4505-93b5-643a4e3d656b" providerId="ADAL" clId="{B124708B-422F-4691-8B3A-614EB52E9E48}" dt="2024-09-02T08:57:32.315" v="1943" actId="255"/>
          <ac:spMkLst>
            <pc:docMk/>
            <pc:sldMk cId="1919142942" sldId="332"/>
            <ac:spMk id="3" creationId="{00000000-0000-0000-0000-000000000000}"/>
          </ac:spMkLst>
        </pc:spChg>
      </pc:sldChg>
      <pc:sldChg chg="addSp modSp mod">
        <pc:chgData name="Alexander Kai Büll" userId="99abb5e3-aab3-4505-93b5-643a4e3d656b" providerId="ADAL" clId="{B124708B-422F-4691-8B3A-614EB52E9E48}" dt="2024-09-02T08:21:23.703" v="1662" actId="20577"/>
        <pc:sldMkLst>
          <pc:docMk/>
          <pc:sldMk cId="3362193506" sldId="337"/>
        </pc:sldMkLst>
        <pc:spChg chg="mod">
          <ac:chgData name="Alexander Kai Büll" userId="99abb5e3-aab3-4505-93b5-643a4e3d656b" providerId="ADAL" clId="{B124708B-422F-4691-8B3A-614EB52E9E48}" dt="2024-09-02T08:20:30.048" v="1647" actId="1076"/>
          <ac:spMkLst>
            <pc:docMk/>
            <pc:sldMk cId="3362193506" sldId="337"/>
            <ac:spMk id="4" creationId="{75BC4CA9-0DD7-F143-9110-993A0FF3C48A}"/>
          </ac:spMkLst>
        </pc:spChg>
        <pc:spChg chg="add mod">
          <ac:chgData name="Alexander Kai Büll" userId="99abb5e3-aab3-4505-93b5-643a4e3d656b" providerId="ADAL" clId="{B124708B-422F-4691-8B3A-614EB52E9E48}" dt="2024-09-02T08:21:23.703" v="1662" actId="20577"/>
          <ac:spMkLst>
            <pc:docMk/>
            <pc:sldMk cId="3362193506" sldId="337"/>
            <ac:spMk id="7" creationId="{C07B84CB-5BCE-9AFB-72F0-B3A0B781A183}"/>
          </ac:spMkLst>
        </pc:spChg>
        <pc:spChg chg="mod">
          <ac:chgData name="Alexander Kai Büll" userId="99abb5e3-aab3-4505-93b5-643a4e3d656b" providerId="ADAL" clId="{B124708B-422F-4691-8B3A-614EB52E9E48}" dt="2024-09-02T08:20:28.679" v="1646" actId="20577"/>
          <ac:spMkLst>
            <pc:docMk/>
            <pc:sldMk cId="3362193506" sldId="337"/>
            <ac:spMk id="48" creationId="{43AB9D89-4678-4B3C-8679-3E429EFBB2DD}"/>
          </ac:spMkLst>
        </pc:spChg>
        <pc:picChg chg="add mod">
          <ac:chgData name="Alexander Kai Büll" userId="99abb5e3-aab3-4505-93b5-643a4e3d656b" providerId="ADAL" clId="{B124708B-422F-4691-8B3A-614EB52E9E48}" dt="2024-09-02T08:20:46.568" v="1654" actId="1076"/>
          <ac:picMkLst>
            <pc:docMk/>
            <pc:sldMk cId="3362193506" sldId="337"/>
            <ac:picMk id="5" creationId="{321FB8B5-CB8D-86FC-111F-7AE5B5F6C5CA}"/>
          </ac:picMkLst>
        </pc:picChg>
      </pc:sldChg>
      <pc:sldChg chg="modSp mod">
        <pc:chgData name="Alexander Kai Büll" userId="99abb5e3-aab3-4505-93b5-643a4e3d656b" providerId="ADAL" clId="{B124708B-422F-4691-8B3A-614EB52E9E48}" dt="2024-09-02T08:23:21.646" v="1724" actId="5793"/>
        <pc:sldMkLst>
          <pc:docMk/>
          <pc:sldMk cId="3709924365" sldId="339"/>
        </pc:sldMkLst>
        <pc:spChg chg="mod">
          <ac:chgData name="Alexander Kai Büll" userId="99abb5e3-aab3-4505-93b5-643a4e3d656b" providerId="ADAL" clId="{B124708B-422F-4691-8B3A-614EB52E9E48}" dt="2024-09-02T08:23:21.646" v="1724" actId="5793"/>
          <ac:spMkLst>
            <pc:docMk/>
            <pc:sldMk cId="3709924365" sldId="339"/>
            <ac:spMk id="5" creationId="{00000000-0000-0000-0000-000000000000}"/>
          </ac:spMkLst>
        </pc:spChg>
      </pc:sldChg>
      <pc:sldChg chg="addSp delSp modSp mod">
        <pc:chgData name="Alexander Kai Büll" userId="99abb5e3-aab3-4505-93b5-643a4e3d656b" providerId="ADAL" clId="{B124708B-422F-4691-8B3A-614EB52E9E48}" dt="2024-08-20T13:31:32.730" v="977" actId="1076"/>
        <pc:sldMkLst>
          <pc:docMk/>
          <pc:sldMk cId="1547117567" sldId="341"/>
        </pc:sldMkLst>
        <pc:spChg chg="add del mod">
          <ac:chgData name="Alexander Kai Büll" userId="99abb5e3-aab3-4505-93b5-643a4e3d656b" providerId="ADAL" clId="{B124708B-422F-4691-8B3A-614EB52E9E48}" dt="2024-08-20T13:28:40.919" v="929" actId="478"/>
          <ac:spMkLst>
            <pc:docMk/>
            <pc:sldMk cId="1547117567" sldId="341"/>
            <ac:spMk id="3" creationId="{1C3E3E80-EC5B-D9A5-111B-BDABF50251D3}"/>
          </ac:spMkLst>
        </pc:spChg>
        <pc:spChg chg="mod">
          <ac:chgData name="Alexander Kai Büll" userId="99abb5e3-aab3-4505-93b5-643a4e3d656b" providerId="ADAL" clId="{B124708B-422F-4691-8B3A-614EB52E9E48}" dt="2024-08-20T13:31:32.730" v="977" actId="1076"/>
          <ac:spMkLst>
            <pc:docMk/>
            <pc:sldMk cId="1547117567" sldId="341"/>
            <ac:spMk id="8" creationId="{00000000-0000-0000-0000-000000000000}"/>
          </ac:spMkLst>
        </pc:spChg>
        <pc:spChg chg="add mod">
          <ac:chgData name="Alexander Kai Büll" userId="99abb5e3-aab3-4505-93b5-643a4e3d656b" providerId="ADAL" clId="{B124708B-422F-4691-8B3A-614EB52E9E48}" dt="2024-08-20T13:31:17.972" v="975" actId="1076"/>
          <ac:spMkLst>
            <pc:docMk/>
            <pc:sldMk cId="1547117567" sldId="341"/>
            <ac:spMk id="9" creationId="{85271AC7-3069-283C-6FF9-D8CBB1336AC1}"/>
          </ac:spMkLst>
        </pc:spChg>
        <pc:picChg chg="del">
          <ac:chgData name="Alexander Kai Büll" userId="99abb5e3-aab3-4505-93b5-643a4e3d656b" providerId="ADAL" clId="{B124708B-422F-4691-8B3A-614EB52E9E48}" dt="2024-08-20T13:31:04.195" v="972" actId="478"/>
          <ac:picMkLst>
            <pc:docMk/>
            <pc:sldMk cId="1547117567" sldId="341"/>
            <ac:picMk id="15" creationId="{00000000-0000-0000-0000-000000000000}"/>
          </ac:picMkLst>
        </pc:picChg>
      </pc:sldChg>
      <pc:sldChg chg="addSp modSp mod">
        <pc:chgData name="Alexander Kai Büll" userId="99abb5e3-aab3-4505-93b5-643a4e3d656b" providerId="ADAL" clId="{B124708B-422F-4691-8B3A-614EB52E9E48}" dt="2024-08-20T08:12:59.885" v="899" actId="1076"/>
        <pc:sldMkLst>
          <pc:docMk/>
          <pc:sldMk cId="935443735" sldId="342"/>
        </pc:sldMkLst>
        <pc:spChg chg="mod">
          <ac:chgData name="Alexander Kai Büll" userId="99abb5e3-aab3-4505-93b5-643a4e3d656b" providerId="ADAL" clId="{B124708B-422F-4691-8B3A-614EB52E9E48}" dt="2024-08-20T08:12:56.237" v="898" actId="1076"/>
          <ac:spMkLst>
            <pc:docMk/>
            <pc:sldMk cId="935443735" sldId="342"/>
            <ac:spMk id="6" creationId="{00000000-0000-0000-0000-000000000000}"/>
          </ac:spMkLst>
        </pc:spChg>
        <pc:spChg chg="add mod">
          <ac:chgData name="Alexander Kai Büll" userId="99abb5e3-aab3-4505-93b5-643a4e3d656b" providerId="ADAL" clId="{B124708B-422F-4691-8B3A-614EB52E9E48}" dt="2024-08-20T08:12:59.885" v="899" actId="1076"/>
          <ac:spMkLst>
            <pc:docMk/>
            <pc:sldMk cId="935443735" sldId="342"/>
            <ac:spMk id="7" creationId="{E38E1509-0ED3-F1D0-9A92-AE53A3D9D3F6}"/>
          </ac:spMkLst>
        </pc:spChg>
      </pc:sldChg>
      <pc:sldChg chg="modSp mod">
        <pc:chgData name="Alexander Kai Büll" userId="99abb5e3-aab3-4505-93b5-643a4e3d656b" providerId="ADAL" clId="{B124708B-422F-4691-8B3A-614EB52E9E48}" dt="2024-08-20T13:55:15.805" v="1418" actId="1076"/>
        <pc:sldMkLst>
          <pc:docMk/>
          <pc:sldMk cId="3077605395" sldId="343"/>
        </pc:sldMkLst>
        <pc:spChg chg="mod">
          <ac:chgData name="Alexander Kai Büll" userId="99abb5e3-aab3-4505-93b5-643a4e3d656b" providerId="ADAL" clId="{B124708B-422F-4691-8B3A-614EB52E9E48}" dt="2024-08-20T12:53:55.545" v="924" actId="20577"/>
          <ac:spMkLst>
            <pc:docMk/>
            <pc:sldMk cId="3077605395" sldId="343"/>
            <ac:spMk id="2" creationId="{00000000-0000-0000-0000-000000000000}"/>
          </ac:spMkLst>
        </pc:spChg>
        <pc:spChg chg="mod">
          <ac:chgData name="Alexander Kai Büll" userId="99abb5e3-aab3-4505-93b5-643a4e3d656b" providerId="ADAL" clId="{B124708B-422F-4691-8B3A-614EB52E9E48}" dt="2024-08-20T12:53:26.198" v="911" actId="1076"/>
          <ac:spMkLst>
            <pc:docMk/>
            <pc:sldMk cId="3077605395" sldId="343"/>
            <ac:spMk id="5" creationId="{00000000-0000-0000-0000-000000000000}"/>
          </ac:spMkLst>
        </pc:spChg>
        <pc:spChg chg="mod">
          <ac:chgData name="Alexander Kai Büll" userId="99abb5e3-aab3-4505-93b5-643a4e3d656b" providerId="ADAL" clId="{B124708B-422F-4691-8B3A-614EB52E9E48}" dt="2024-08-20T13:55:13.676" v="1417" actId="14100"/>
          <ac:spMkLst>
            <pc:docMk/>
            <pc:sldMk cId="3077605395" sldId="343"/>
            <ac:spMk id="7" creationId="{00000000-0000-0000-0000-000000000000}"/>
          </ac:spMkLst>
        </pc:spChg>
        <pc:picChg chg="mod">
          <ac:chgData name="Alexander Kai Büll" userId="99abb5e3-aab3-4505-93b5-643a4e3d656b" providerId="ADAL" clId="{B124708B-422F-4691-8B3A-614EB52E9E48}" dt="2024-08-20T13:55:07.771" v="1415" actId="1076"/>
          <ac:picMkLst>
            <pc:docMk/>
            <pc:sldMk cId="3077605395" sldId="343"/>
            <ac:picMk id="3" creationId="{00000000-0000-0000-0000-000000000000}"/>
          </ac:picMkLst>
        </pc:picChg>
        <pc:picChg chg="mod">
          <ac:chgData name="Alexander Kai Büll" userId="99abb5e3-aab3-4505-93b5-643a4e3d656b" providerId="ADAL" clId="{B124708B-422F-4691-8B3A-614EB52E9E48}" dt="2024-08-20T13:49:21.939" v="1241" actId="1076"/>
          <ac:picMkLst>
            <pc:docMk/>
            <pc:sldMk cId="3077605395" sldId="343"/>
            <ac:picMk id="6" creationId="{00000000-0000-0000-0000-000000000000}"/>
          </ac:picMkLst>
        </pc:picChg>
        <pc:picChg chg="mod">
          <ac:chgData name="Alexander Kai Büll" userId="99abb5e3-aab3-4505-93b5-643a4e3d656b" providerId="ADAL" clId="{B124708B-422F-4691-8B3A-614EB52E9E48}" dt="2024-08-20T13:55:15.805" v="1418" actId="1076"/>
          <ac:picMkLst>
            <pc:docMk/>
            <pc:sldMk cId="3077605395" sldId="343"/>
            <ac:picMk id="8" creationId="{00000000-0000-0000-0000-000000000000}"/>
          </ac:picMkLst>
        </pc:picChg>
      </pc:sldChg>
      <pc:sldChg chg="addSp modSp mod">
        <pc:chgData name="Alexander Kai Büll" userId="99abb5e3-aab3-4505-93b5-643a4e3d656b" providerId="ADAL" clId="{B124708B-422F-4691-8B3A-614EB52E9E48}" dt="2024-08-20T13:44:25.772" v="1182" actId="6549"/>
        <pc:sldMkLst>
          <pc:docMk/>
          <pc:sldMk cId="3937947913" sldId="345"/>
        </pc:sldMkLst>
        <pc:spChg chg="mod">
          <ac:chgData name="Alexander Kai Büll" userId="99abb5e3-aab3-4505-93b5-643a4e3d656b" providerId="ADAL" clId="{B124708B-422F-4691-8B3A-614EB52E9E48}" dt="2024-08-20T12:53:07.497" v="907" actId="14100"/>
          <ac:spMkLst>
            <pc:docMk/>
            <pc:sldMk cId="3937947913" sldId="345"/>
            <ac:spMk id="3" creationId="{00000000-0000-0000-0000-000000000000}"/>
          </ac:spMkLst>
        </pc:spChg>
        <pc:spChg chg="add mod">
          <ac:chgData name="Alexander Kai Büll" userId="99abb5e3-aab3-4505-93b5-643a4e3d656b" providerId="ADAL" clId="{B124708B-422F-4691-8B3A-614EB52E9E48}" dt="2024-08-20T13:44:25.772" v="1182" actId="6549"/>
          <ac:spMkLst>
            <pc:docMk/>
            <pc:sldMk cId="3937947913" sldId="345"/>
            <ac:spMk id="5" creationId="{6A0A23C5-9E61-DE7C-710F-9FBC742403F9}"/>
          </ac:spMkLst>
        </pc:spChg>
        <pc:spChg chg="mod">
          <ac:chgData name="Alexander Kai Büll" userId="99abb5e3-aab3-4505-93b5-643a4e3d656b" providerId="ADAL" clId="{B124708B-422F-4691-8B3A-614EB52E9E48}" dt="2024-08-20T13:39:20.992" v="978" actId="1076"/>
          <ac:spMkLst>
            <pc:docMk/>
            <pc:sldMk cId="3937947913" sldId="345"/>
            <ac:spMk id="8" creationId="{00000000-0000-0000-0000-000000000000}"/>
          </ac:spMkLst>
        </pc:spChg>
        <pc:picChg chg="mod">
          <ac:chgData name="Alexander Kai Büll" userId="99abb5e3-aab3-4505-93b5-643a4e3d656b" providerId="ADAL" clId="{B124708B-422F-4691-8B3A-614EB52E9E48}" dt="2024-08-20T12:53:15.669" v="910" actId="1076"/>
          <ac:picMkLst>
            <pc:docMk/>
            <pc:sldMk cId="3937947913" sldId="345"/>
            <ac:picMk id="7" creationId="{00000000-0000-0000-0000-000000000000}"/>
          </ac:picMkLst>
        </pc:picChg>
      </pc:sldChg>
      <pc:sldChg chg="modSp mod">
        <pc:chgData name="Alexander Kai Büll" userId="99abb5e3-aab3-4505-93b5-643a4e3d656b" providerId="ADAL" clId="{B124708B-422F-4691-8B3A-614EB52E9E48}" dt="2024-09-02T08:57:53.985" v="1947" actId="20577"/>
        <pc:sldMkLst>
          <pc:docMk/>
          <pc:sldMk cId="4261582534" sldId="347"/>
        </pc:sldMkLst>
        <pc:spChg chg="mod">
          <ac:chgData name="Alexander Kai Büll" userId="99abb5e3-aab3-4505-93b5-643a4e3d656b" providerId="ADAL" clId="{B124708B-422F-4691-8B3A-614EB52E9E48}" dt="2024-09-02T08:57:53.985" v="1947" actId="20577"/>
          <ac:spMkLst>
            <pc:docMk/>
            <pc:sldMk cId="4261582534" sldId="347"/>
            <ac:spMk id="3" creationId="{00000000-0000-0000-0000-000000000000}"/>
          </ac:spMkLst>
        </pc:spChg>
      </pc:sldChg>
      <pc:sldChg chg="addSp modSp mod">
        <pc:chgData name="Alexander Kai Büll" userId="99abb5e3-aab3-4505-93b5-643a4e3d656b" providerId="ADAL" clId="{B124708B-422F-4691-8B3A-614EB52E9E48}" dt="2024-09-02T08:06:15.190" v="1606" actId="20577"/>
        <pc:sldMkLst>
          <pc:docMk/>
          <pc:sldMk cId="2692682064" sldId="351"/>
        </pc:sldMkLst>
        <pc:spChg chg="mod">
          <ac:chgData name="Alexander Kai Büll" userId="99abb5e3-aab3-4505-93b5-643a4e3d656b" providerId="ADAL" clId="{B124708B-422F-4691-8B3A-614EB52E9E48}" dt="2024-09-02T08:06:15.190" v="1606" actId="20577"/>
          <ac:spMkLst>
            <pc:docMk/>
            <pc:sldMk cId="2692682064" sldId="351"/>
            <ac:spMk id="2" creationId="{00000000-0000-0000-0000-000000000000}"/>
          </ac:spMkLst>
        </pc:spChg>
        <pc:spChg chg="mod">
          <ac:chgData name="Alexander Kai Büll" userId="99abb5e3-aab3-4505-93b5-643a4e3d656b" providerId="ADAL" clId="{B124708B-422F-4691-8B3A-614EB52E9E48}" dt="2024-08-20T06:30:19.912" v="73" actId="1076"/>
          <ac:spMkLst>
            <pc:docMk/>
            <pc:sldMk cId="2692682064" sldId="351"/>
            <ac:spMk id="7" creationId="{00000000-0000-0000-0000-000000000000}"/>
          </ac:spMkLst>
        </pc:spChg>
        <pc:spChg chg="mod">
          <ac:chgData name="Alexander Kai Büll" userId="99abb5e3-aab3-4505-93b5-643a4e3d656b" providerId="ADAL" clId="{B124708B-422F-4691-8B3A-614EB52E9E48}" dt="2024-08-20T06:26:21.519" v="51" actId="1076"/>
          <ac:spMkLst>
            <pc:docMk/>
            <pc:sldMk cId="2692682064" sldId="351"/>
            <ac:spMk id="9" creationId="{00000000-0000-0000-0000-000000000000}"/>
          </ac:spMkLst>
        </pc:spChg>
        <pc:spChg chg="add mod">
          <ac:chgData name="Alexander Kai Büll" userId="99abb5e3-aab3-4505-93b5-643a4e3d656b" providerId="ADAL" clId="{B124708B-422F-4691-8B3A-614EB52E9E48}" dt="2024-08-20T06:30:25.141" v="74" actId="1076"/>
          <ac:spMkLst>
            <pc:docMk/>
            <pc:sldMk cId="2692682064" sldId="351"/>
            <ac:spMk id="10" creationId="{BA5D42EE-949A-DBBD-E3B8-06D5C47142D8}"/>
          </ac:spMkLst>
        </pc:spChg>
        <pc:spChg chg="mod">
          <ac:chgData name="Alexander Kai Büll" userId="99abb5e3-aab3-4505-93b5-643a4e3d656b" providerId="ADAL" clId="{B124708B-422F-4691-8B3A-614EB52E9E48}" dt="2024-08-20T06:30:33.206" v="78" actId="1076"/>
          <ac:spMkLst>
            <pc:docMk/>
            <pc:sldMk cId="2692682064" sldId="351"/>
            <ac:spMk id="13" creationId="{00000000-0000-0000-0000-000000000000}"/>
          </ac:spMkLst>
        </pc:spChg>
        <pc:spChg chg="mod">
          <ac:chgData name="Alexander Kai Büll" userId="99abb5e3-aab3-4505-93b5-643a4e3d656b" providerId="ADAL" clId="{B124708B-422F-4691-8B3A-614EB52E9E48}" dt="2024-08-20T06:30:19.912" v="73" actId="1076"/>
          <ac:spMkLst>
            <pc:docMk/>
            <pc:sldMk cId="2692682064" sldId="351"/>
            <ac:spMk id="15" creationId="{00000000-0000-0000-0000-000000000000}"/>
          </ac:spMkLst>
        </pc:spChg>
        <pc:spChg chg="mod">
          <ac:chgData name="Alexander Kai Büll" userId="99abb5e3-aab3-4505-93b5-643a4e3d656b" providerId="ADAL" clId="{B124708B-422F-4691-8B3A-614EB52E9E48}" dt="2024-08-20T06:29:59.669" v="60" actId="1076"/>
          <ac:spMkLst>
            <pc:docMk/>
            <pc:sldMk cId="2692682064" sldId="351"/>
            <ac:spMk id="18" creationId="{00000000-0000-0000-0000-000000000000}"/>
          </ac:spMkLst>
        </pc:spChg>
        <pc:picChg chg="add mod">
          <ac:chgData name="Alexander Kai Büll" userId="99abb5e3-aab3-4505-93b5-643a4e3d656b" providerId="ADAL" clId="{B124708B-422F-4691-8B3A-614EB52E9E48}" dt="2024-08-20T06:30:25.141" v="74" actId="1076"/>
          <ac:picMkLst>
            <pc:docMk/>
            <pc:sldMk cId="2692682064" sldId="351"/>
            <ac:picMk id="5" creationId="{F835143E-485D-803F-36FF-F787F92B3475}"/>
          </ac:picMkLst>
        </pc:picChg>
        <pc:picChg chg="mod">
          <ac:chgData name="Alexander Kai Büll" userId="99abb5e3-aab3-4505-93b5-643a4e3d656b" providerId="ADAL" clId="{B124708B-422F-4691-8B3A-614EB52E9E48}" dt="2024-08-20T06:30:19.912" v="73" actId="1076"/>
          <ac:picMkLst>
            <pc:docMk/>
            <pc:sldMk cId="2692682064" sldId="351"/>
            <ac:picMk id="6" creationId="{00000000-0000-0000-0000-000000000000}"/>
          </ac:picMkLst>
        </pc:picChg>
        <pc:picChg chg="mod">
          <ac:chgData name="Alexander Kai Büll" userId="99abb5e3-aab3-4505-93b5-643a4e3d656b" providerId="ADAL" clId="{B124708B-422F-4691-8B3A-614EB52E9E48}" dt="2024-08-20T06:29:56.460" v="59" actId="1076"/>
          <ac:picMkLst>
            <pc:docMk/>
            <pc:sldMk cId="2692682064" sldId="351"/>
            <ac:picMk id="8" creationId="{00000000-0000-0000-0000-000000000000}"/>
          </ac:picMkLst>
        </pc:picChg>
        <pc:picChg chg="mod">
          <ac:chgData name="Alexander Kai Büll" userId="99abb5e3-aab3-4505-93b5-643a4e3d656b" providerId="ADAL" clId="{B124708B-422F-4691-8B3A-614EB52E9E48}" dt="2024-08-20T06:30:30.438" v="77" actId="1076"/>
          <ac:picMkLst>
            <pc:docMk/>
            <pc:sldMk cId="2692682064" sldId="351"/>
            <ac:picMk id="12" creationId="{00000000-0000-0000-0000-000000000000}"/>
          </ac:picMkLst>
        </pc:picChg>
        <pc:picChg chg="mod">
          <ac:chgData name="Alexander Kai Büll" userId="99abb5e3-aab3-4505-93b5-643a4e3d656b" providerId="ADAL" clId="{B124708B-422F-4691-8B3A-614EB52E9E48}" dt="2024-08-20T06:25:54.780" v="12" actId="1076"/>
          <ac:picMkLst>
            <pc:docMk/>
            <pc:sldMk cId="2692682064" sldId="351"/>
            <ac:picMk id="16" creationId="{00000000-0000-0000-0000-000000000000}"/>
          </ac:picMkLst>
        </pc:picChg>
      </pc:sldChg>
      <pc:sldChg chg="modSp mod">
        <pc:chgData name="Alexander Kai Büll" userId="99abb5e3-aab3-4505-93b5-643a4e3d656b" providerId="ADAL" clId="{B124708B-422F-4691-8B3A-614EB52E9E48}" dt="2024-08-20T06:54:58.152" v="321" actId="6549"/>
        <pc:sldMkLst>
          <pc:docMk/>
          <pc:sldMk cId="987873269" sldId="353"/>
        </pc:sldMkLst>
        <pc:spChg chg="mod">
          <ac:chgData name="Alexander Kai Büll" userId="99abb5e3-aab3-4505-93b5-643a4e3d656b" providerId="ADAL" clId="{B124708B-422F-4691-8B3A-614EB52E9E48}" dt="2024-08-20T06:53:23.797" v="319" actId="1076"/>
          <ac:spMkLst>
            <pc:docMk/>
            <pc:sldMk cId="987873269" sldId="353"/>
            <ac:spMk id="3" creationId="{00000000-0000-0000-0000-000000000000}"/>
          </ac:spMkLst>
        </pc:spChg>
        <pc:spChg chg="mod">
          <ac:chgData name="Alexander Kai Büll" userId="99abb5e3-aab3-4505-93b5-643a4e3d656b" providerId="ADAL" clId="{B124708B-422F-4691-8B3A-614EB52E9E48}" dt="2024-08-20T06:54:58.152" v="321" actId="6549"/>
          <ac:spMkLst>
            <pc:docMk/>
            <pc:sldMk cId="987873269" sldId="353"/>
            <ac:spMk id="6" creationId="{00000000-0000-0000-0000-000000000000}"/>
          </ac:spMkLst>
        </pc:spChg>
      </pc:sldChg>
      <pc:sldChg chg="modSp mod">
        <pc:chgData name="Alexander Kai Büll" userId="99abb5e3-aab3-4505-93b5-643a4e3d656b" providerId="ADAL" clId="{B124708B-422F-4691-8B3A-614EB52E9E48}" dt="2024-08-20T12:55:12.738" v="926" actId="1076"/>
        <pc:sldMkLst>
          <pc:docMk/>
          <pc:sldMk cId="1201111349" sldId="357"/>
        </pc:sldMkLst>
        <pc:spChg chg="mod">
          <ac:chgData name="Alexander Kai Büll" userId="99abb5e3-aab3-4505-93b5-643a4e3d656b" providerId="ADAL" clId="{B124708B-422F-4691-8B3A-614EB52E9E48}" dt="2024-08-20T12:55:08.537" v="925" actId="1076"/>
          <ac:spMkLst>
            <pc:docMk/>
            <pc:sldMk cId="1201111349" sldId="357"/>
            <ac:spMk id="2" creationId="{00000000-0000-0000-0000-000000000000}"/>
          </ac:spMkLst>
        </pc:spChg>
        <pc:spChg chg="mod">
          <ac:chgData name="Alexander Kai Büll" userId="99abb5e3-aab3-4505-93b5-643a4e3d656b" providerId="ADAL" clId="{B124708B-422F-4691-8B3A-614EB52E9E48}" dt="2024-08-20T12:55:12.738" v="926" actId="1076"/>
          <ac:spMkLst>
            <pc:docMk/>
            <pc:sldMk cId="1201111349" sldId="357"/>
            <ac:spMk id="5" creationId="{00000000-0000-0000-0000-000000000000}"/>
          </ac:spMkLst>
        </pc:spChg>
      </pc:sldChg>
      <pc:sldChg chg="modSp mod">
        <pc:chgData name="Alexander Kai Büll" userId="99abb5e3-aab3-4505-93b5-643a4e3d656b" providerId="ADAL" clId="{B124708B-422F-4691-8B3A-614EB52E9E48}" dt="2024-08-28T14:03:55.971" v="1569" actId="14100"/>
        <pc:sldMkLst>
          <pc:docMk/>
          <pc:sldMk cId="1480231518" sldId="362"/>
        </pc:sldMkLst>
        <pc:spChg chg="mod">
          <ac:chgData name="Alexander Kai Büll" userId="99abb5e3-aab3-4505-93b5-643a4e3d656b" providerId="ADAL" clId="{B124708B-422F-4691-8B3A-614EB52E9E48}" dt="2024-08-28T14:03:55.971" v="1569" actId="14100"/>
          <ac:spMkLst>
            <pc:docMk/>
            <pc:sldMk cId="1480231518" sldId="362"/>
            <ac:spMk id="2" creationId="{00000000-0000-0000-0000-000000000000}"/>
          </ac:spMkLst>
        </pc:spChg>
      </pc:sldChg>
      <pc:sldChg chg="addSp delSp modSp new mod">
        <pc:chgData name="Alexander Kai Büll" userId="99abb5e3-aab3-4505-93b5-643a4e3d656b" providerId="ADAL" clId="{B124708B-422F-4691-8B3A-614EB52E9E48}" dt="2024-08-20T07:34:25.784" v="643" actId="20577"/>
        <pc:sldMkLst>
          <pc:docMk/>
          <pc:sldMk cId="361948128" sldId="363"/>
        </pc:sldMkLst>
        <pc:spChg chg="mod">
          <ac:chgData name="Alexander Kai Büll" userId="99abb5e3-aab3-4505-93b5-643a4e3d656b" providerId="ADAL" clId="{B124708B-422F-4691-8B3A-614EB52E9E48}" dt="2024-08-20T07:19:52.552" v="341" actId="1076"/>
          <ac:spMkLst>
            <pc:docMk/>
            <pc:sldMk cId="361948128" sldId="363"/>
            <ac:spMk id="2" creationId="{8373137B-15B8-4922-8D9F-241C2519378A}"/>
          </ac:spMkLst>
        </pc:spChg>
        <pc:spChg chg="del">
          <ac:chgData name="Alexander Kai Büll" userId="99abb5e3-aab3-4505-93b5-643a4e3d656b" providerId="ADAL" clId="{B124708B-422F-4691-8B3A-614EB52E9E48}" dt="2024-08-20T07:19:48.886" v="340" actId="478"/>
          <ac:spMkLst>
            <pc:docMk/>
            <pc:sldMk cId="361948128" sldId="363"/>
            <ac:spMk id="3" creationId="{98F514CE-5838-D478-39BF-D72BAC20A63B}"/>
          </ac:spMkLst>
        </pc:spChg>
        <pc:spChg chg="add mod">
          <ac:chgData name="Alexander Kai Büll" userId="99abb5e3-aab3-4505-93b5-643a4e3d656b" providerId="ADAL" clId="{B124708B-422F-4691-8B3A-614EB52E9E48}" dt="2024-08-20T07:34:25.784" v="643" actId="20577"/>
          <ac:spMkLst>
            <pc:docMk/>
            <pc:sldMk cId="361948128" sldId="363"/>
            <ac:spMk id="7" creationId="{E8927156-8DEB-A02B-EF9B-CF08F80B67C2}"/>
          </ac:spMkLst>
        </pc:spChg>
        <pc:picChg chg="add mod">
          <ac:chgData name="Alexander Kai Büll" userId="99abb5e3-aab3-4505-93b5-643a4e3d656b" providerId="ADAL" clId="{B124708B-422F-4691-8B3A-614EB52E9E48}" dt="2024-08-20T07:29:01.239" v="347" actId="1076"/>
          <ac:picMkLst>
            <pc:docMk/>
            <pc:sldMk cId="361948128" sldId="363"/>
            <ac:picMk id="6" creationId="{55C28675-2071-DA8C-B9A0-B03EE0FF440C}"/>
          </ac:picMkLst>
        </pc:picChg>
      </pc:sldChg>
      <pc:sldChg chg="del">
        <pc:chgData name="Alexander Kai Büll" userId="99abb5e3-aab3-4505-93b5-643a4e3d656b" providerId="ADAL" clId="{B124708B-422F-4691-8B3A-614EB52E9E48}" dt="2024-08-20T06:45:21.247" v="231" actId="47"/>
        <pc:sldMkLst>
          <pc:docMk/>
          <pc:sldMk cId="3282297452" sldId="363"/>
        </pc:sldMkLst>
      </pc:sldChg>
      <pc:sldChg chg="addSp delSp modSp new mod">
        <pc:chgData name="Alexander Kai Büll" userId="99abb5e3-aab3-4505-93b5-643a4e3d656b" providerId="ADAL" clId="{B124708B-422F-4691-8B3A-614EB52E9E48}" dt="2024-08-23T14:11:17.067" v="1537" actId="20577"/>
        <pc:sldMkLst>
          <pc:docMk/>
          <pc:sldMk cId="3167334698" sldId="364"/>
        </pc:sldMkLst>
        <pc:spChg chg="del">
          <ac:chgData name="Alexander Kai Büll" userId="99abb5e3-aab3-4505-93b5-643a4e3d656b" providerId="ADAL" clId="{B124708B-422F-4691-8B3A-614EB52E9E48}" dt="2024-08-23T13:53:28.347" v="1420" actId="478"/>
          <ac:spMkLst>
            <pc:docMk/>
            <pc:sldMk cId="3167334698" sldId="364"/>
            <ac:spMk id="2" creationId="{EC9C8EE0-DD31-AB70-C573-CD4929D3A818}"/>
          </ac:spMkLst>
        </pc:spChg>
        <pc:spChg chg="del">
          <ac:chgData name="Alexander Kai Büll" userId="99abb5e3-aab3-4505-93b5-643a4e3d656b" providerId="ADAL" clId="{B124708B-422F-4691-8B3A-614EB52E9E48}" dt="2024-08-23T13:53:29.766" v="1421" actId="478"/>
          <ac:spMkLst>
            <pc:docMk/>
            <pc:sldMk cId="3167334698" sldId="364"/>
            <ac:spMk id="3" creationId="{84E2BEC8-AC41-A8C7-855B-DD9C67D27539}"/>
          </ac:spMkLst>
        </pc:spChg>
        <pc:spChg chg="add mod">
          <ac:chgData name="Alexander Kai Büll" userId="99abb5e3-aab3-4505-93b5-643a4e3d656b" providerId="ADAL" clId="{B124708B-422F-4691-8B3A-614EB52E9E48}" dt="2024-08-23T14:10:19.203" v="1500" actId="1076"/>
          <ac:spMkLst>
            <pc:docMk/>
            <pc:sldMk cId="3167334698" sldId="364"/>
            <ac:spMk id="8" creationId="{B6308FF4-15A7-0634-A568-41C37503CBEF}"/>
          </ac:spMkLst>
        </pc:spChg>
        <pc:spChg chg="add mod">
          <ac:chgData name="Alexander Kai Büll" userId="99abb5e3-aab3-4505-93b5-643a4e3d656b" providerId="ADAL" clId="{B124708B-422F-4691-8B3A-614EB52E9E48}" dt="2024-08-23T14:11:17.067" v="1537" actId="20577"/>
          <ac:spMkLst>
            <pc:docMk/>
            <pc:sldMk cId="3167334698" sldId="364"/>
            <ac:spMk id="9" creationId="{3CA7975F-80F1-6E80-A06C-F13F8CB16F57}"/>
          </ac:spMkLst>
        </pc:spChg>
        <pc:spChg chg="add del mod">
          <ac:chgData name="Alexander Kai Büll" userId="99abb5e3-aab3-4505-93b5-643a4e3d656b" providerId="ADAL" clId="{B124708B-422F-4691-8B3A-614EB52E9E48}" dt="2024-08-23T14:11:08.015" v="1534" actId="478"/>
          <ac:spMkLst>
            <pc:docMk/>
            <pc:sldMk cId="3167334698" sldId="364"/>
            <ac:spMk id="10" creationId="{BC4F4E97-50A6-81DE-FB6B-A3E8B6441A56}"/>
          </ac:spMkLst>
        </pc:spChg>
        <pc:picChg chg="add mod">
          <ac:chgData name="Alexander Kai Büll" userId="99abb5e3-aab3-4505-93b5-643a4e3d656b" providerId="ADAL" clId="{B124708B-422F-4691-8B3A-614EB52E9E48}" dt="2024-08-23T14:07:25.823" v="1428" actId="1076"/>
          <ac:picMkLst>
            <pc:docMk/>
            <pc:sldMk cId="3167334698" sldId="364"/>
            <ac:picMk id="6" creationId="{4AE39074-2474-3B5C-E212-BC3C406DF600}"/>
          </ac:picMkLst>
        </pc:picChg>
      </pc:sldChg>
      <pc:sldChg chg="addSp delSp modSp new mod">
        <pc:chgData name="Alexander Kai Büll" userId="99abb5e3-aab3-4505-93b5-643a4e3d656b" providerId="ADAL" clId="{B124708B-422F-4691-8B3A-614EB52E9E48}" dt="2024-09-02T08:59:29.095" v="1949" actId="1076"/>
        <pc:sldMkLst>
          <pc:docMk/>
          <pc:sldMk cId="3208502583" sldId="365"/>
        </pc:sldMkLst>
        <pc:spChg chg="del">
          <ac:chgData name="Alexander Kai Büll" userId="99abb5e3-aab3-4505-93b5-643a4e3d656b" providerId="ADAL" clId="{B124708B-422F-4691-8B3A-614EB52E9E48}" dt="2024-08-27T05:32:15.489" v="1541" actId="478"/>
          <ac:spMkLst>
            <pc:docMk/>
            <pc:sldMk cId="3208502583" sldId="365"/>
            <ac:spMk id="2" creationId="{FD77A559-1EB5-DDDA-52D7-53DDF4645D6A}"/>
          </ac:spMkLst>
        </pc:spChg>
        <pc:spChg chg="del">
          <ac:chgData name="Alexander Kai Büll" userId="99abb5e3-aab3-4505-93b5-643a4e3d656b" providerId="ADAL" clId="{B124708B-422F-4691-8B3A-614EB52E9E48}" dt="2024-08-27T05:32:16.630" v="1542" actId="478"/>
          <ac:spMkLst>
            <pc:docMk/>
            <pc:sldMk cId="3208502583" sldId="365"/>
            <ac:spMk id="3" creationId="{FE392A7F-4CF0-1CED-BE00-BE34337583CA}"/>
          </ac:spMkLst>
        </pc:spChg>
        <pc:picChg chg="add mod">
          <ac:chgData name="Alexander Kai Büll" userId="99abb5e3-aab3-4505-93b5-643a4e3d656b" providerId="ADAL" clId="{B124708B-422F-4691-8B3A-614EB52E9E48}" dt="2024-09-02T08:59:29.095" v="1949" actId="1076"/>
          <ac:picMkLst>
            <pc:docMk/>
            <pc:sldMk cId="3208502583" sldId="365"/>
            <ac:picMk id="3" creationId="{AE57B413-9AAC-38A7-E696-C339E7DE5C43}"/>
          </ac:picMkLst>
        </pc:picChg>
        <pc:picChg chg="add mod">
          <ac:chgData name="Alexander Kai Büll" userId="99abb5e3-aab3-4505-93b5-643a4e3d656b" providerId="ADAL" clId="{B124708B-422F-4691-8B3A-614EB52E9E48}" dt="2024-08-27T05:33:25.460" v="1550" actId="1076"/>
          <ac:picMkLst>
            <pc:docMk/>
            <pc:sldMk cId="3208502583" sldId="365"/>
            <ac:picMk id="6" creationId="{579ECC21-03D1-F00B-792E-D85119CFCC5E}"/>
          </ac:picMkLst>
        </pc:picChg>
        <pc:picChg chg="add mod">
          <ac:chgData name="Alexander Kai Büll" userId="99abb5e3-aab3-4505-93b5-643a4e3d656b" providerId="ADAL" clId="{B124708B-422F-4691-8B3A-614EB52E9E48}" dt="2024-08-27T05:33:27.358" v="1551" actId="1076"/>
          <ac:picMkLst>
            <pc:docMk/>
            <pc:sldMk cId="3208502583" sldId="365"/>
            <ac:picMk id="8" creationId="{FD1D25F1-EE72-78B0-9167-BEDF85E11C5A}"/>
          </ac:picMkLst>
        </pc:picChg>
        <pc:picChg chg="add mod">
          <ac:chgData name="Alexander Kai Büll" userId="99abb5e3-aab3-4505-93b5-643a4e3d656b" providerId="ADAL" clId="{B124708B-422F-4691-8B3A-614EB52E9E48}" dt="2024-08-27T05:33:30.665" v="1552" actId="1076"/>
          <ac:picMkLst>
            <pc:docMk/>
            <pc:sldMk cId="3208502583" sldId="365"/>
            <ac:picMk id="10" creationId="{1D7B43BC-2567-EAAF-B447-07E48353511D}"/>
          </ac:picMkLst>
        </pc:picChg>
        <pc:picChg chg="add mod">
          <ac:chgData name="Alexander Kai Büll" userId="99abb5e3-aab3-4505-93b5-643a4e3d656b" providerId="ADAL" clId="{B124708B-422F-4691-8B3A-614EB52E9E48}" dt="2024-08-27T05:34:03.985" v="1556" actId="1076"/>
          <ac:picMkLst>
            <pc:docMk/>
            <pc:sldMk cId="3208502583" sldId="365"/>
            <ac:picMk id="12" creationId="{FF8BB0BC-9476-B9C7-6B0A-E37AA3283F48}"/>
          </ac:picMkLst>
        </pc:picChg>
      </pc:sldChg>
      <pc:sldChg chg="modSp mod">
        <pc:chgData name="Alexander Kai Büll" userId="99abb5e3-aab3-4505-93b5-643a4e3d656b" providerId="ADAL" clId="{B124708B-422F-4691-8B3A-614EB52E9E48}" dt="2024-08-28T14:05:04.751" v="1584" actId="2711"/>
        <pc:sldMkLst>
          <pc:docMk/>
          <pc:sldMk cId="3282297452" sldId="366"/>
        </pc:sldMkLst>
        <pc:spChg chg="mod">
          <ac:chgData name="Alexander Kai Büll" userId="99abb5e3-aab3-4505-93b5-643a4e3d656b" providerId="ADAL" clId="{B124708B-422F-4691-8B3A-614EB52E9E48}" dt="2024-08-28T14:04:33.822" v="1579" actId="113"/>
          <ac:spMkLst>
            <pc:docMk/>
            <pc:sldMk cId="3282297452" sldId="366"/>
            <ac:spMk id="4" creationId="{00000000-0000-0000-0000-000000000000}"/>
          </ac:spMkLst>
        </pc:spChg>
        <pc:spChg chg="mod">
          <ac:chgData name="Alexander Kai Büll" userId="99abb5e3-aab3-4505-93b5-643a4e3d656b" providerId="ADAL" clId="{B124708B-422F-4691-8B3A-614EB52E9E48}" dt="2024-08-28T14:04:56.377" v="1583" actId="1076"/>
          <ac:spMkLst>
            <pc:docMk/>
            <pc:sldMk cId="3282297452" sldId="366"/>
            <ac:spMk id="5" creationId="{00000000-0000-0000-0000-000000000000}"/>
          </ac:spMkLst>
        </pc:spChg>
        <pc:spChg chg="mod">
          <ac:chgData name="Alexander Kai Büll" userId="99abb5e3-aab3-4505-93b5-643a4e3d656b" providerId="ADAL" clId="{B124708B-422F-4691-8B3A-614EB52E9E48}" dt="2024-08-28T14:05:04.751" v="1584" actId="2711"/>
          <ac:spMkLst>
            <pc:docMk/>
            <pc:sldMk cId="3282297452" sldId="366"/>
            <ac:spMk id="10" creationId="{00000000-0000-0000-0000-000000000000}"/>
          </ac:spMkLst>
        </pc:spChg>
        <pc:picChg chg="mod">
          <ac:chgData name="Alexander Kai Büll" userId="99abb5e3-aab3-4505-93b5-643a4e3d656b" providerId="ADAL" clId="{B124708B-422F-4691-8B3A-614EB52E9E48}" dt="2024-08-28T14:04:50.231" v="1582" actId="1076"/>
          <ac:picMkLst>
            <pc:docMk/>
            <pc:sldMk cId="3282297452" sldId="366"/>
            <ac:picMk id="3" creationId="{6A2F69CF-4F43-5020-C2B2-E64879A75928}"/>
          </ac:picMkLst>
        </pc:picChg>
        <pc:picChg chg="mod">
          <ac:chgData name="Alexander Kai Büll" userId="99abb5e3-aab3-4505-93b5-643a4e3d656b" providerId="ADAL" clId="{B124708B-422F-4691-8B3A-614EB52E9E48}" dt="2024-08-28T14:04:47.667" v="1581" actId="1076"/>
          <ac:picMkLst>
            <pc:docMk/>
            <pc:sldMk cId="3282297452" sldId="366"/>
            <ac:picMk id="1026" creationId="{28EB32C1-F1DE-D445-E92F-D728792CC6DB}"/>
          </ac:picMkLst>
        </pc:picChg>
      </pc:sldChg>
      <pc:sldMasterChg chg="modSp mod">
        <pc:chgData name="Alexander Kai Büll" userId="99abb5e3-aab3-4505-93b5-643a4e3d656b" providerId="ADAL" clId="{B124708B-422F-4691-8B3A-614EB52E9E48}" dt="2024-08-23T14:08:21.525" v="1439" actId="20577"/>
        <pc:sldMasterMkLst>
          <pc:docMk/>
          <pc:sldMasterMk cId="2454702602" sldId="2147483662"/>
        </pc:sldMasterMkLst>
        <pc:spChg chg="mod">
          <ac:chgData name="Alexander Kai Büll" userId="99abb5e3-aab3-4505-93b5-643a4e3d656b" providerId="ADAL" clId="{B124708B-422F-4691-8B3A-614EB52E9E48}" dt="2024-08-23T14:08:21.525" v="1439" actId="20577"/>
          <ac:spMkLst>
            <pc:docMk/>
            <pc:sldMasterMk cId="2454702602" sldId="2147483662"/>
            <ac:spMk id="5" creationId="{792B975C-625D-4095-8E1D-63F20A11B57C}"/>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13</a:t>
            </a:fld>
            <a:endParaRPr lang="da-DK" dirty="0"/>
          </a:p>
        </p:txBody>
      </p:sp>
    </p:spTree>
    <p:extLst>
      <p:ext uri="{BB962C8B-B14F-4D97-AF65-F5344CB8AC3E}">
        <p14:creationId xmlns:p14="http://schemas.microsoft.com/office/powerpoint/2010/main" val="3799408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There are some very basic requirements</a:t>
            </a:r>
            <a:r>
              <a:rPr lang="en-US" baseline="0" dirty="0"/>
              <a:t> to allow life as we know it.</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33</a:t>
            </a:fld>
            <a:endParaRPr lang="da-DK" dirty="0"/>
          </a:p>
        </p:txBody>
      </p:sp>
    </p:spTree>
    <p:extLst>
      <p:ext uri="{BB962C8B-B14F-4D97-AF65-F5344CB8AC3E}">
        <p14:creationId xmlns:p14="http://schemas.microsoft.com/office/powerpoint/2010/main" val="209979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there is a habitable zone around a star, mostly defined by the possible presence of liquid water</a:t>
            </a:r>
          </a:p>
        </p:txBody>
      </p:sp>
      <p:sp>
        <p:nvSpPr>
          <p:cNvPr id="4" name="Slide Number Placeholder 3"/>
          <p:cNvSpPr>
            <a:spLocks noGrp="1"/>
          </p:cNvSpPr>
          <p:nvPr>
            <p:ph type="sldNum" sz="quarter" idx="10"/>
          </p:nvPr>
        </p:nvSpPr>
        <p:spPr/>
        <p:txBody>
          <a:bodyPr/>
          <a:lstStyle/>
          <a:p>
            <a:fld id="{C734BB09-483B-4C4B-A5A4-C02A22055B01}" type="slidenum">
              <a:rPr lang="da-DK" smtClean="0"/>
              <a:pPr/>
              <a:t>34</a:t>
            </a:fld>
            <a:endParaRPr lang="da-DK" dirty="0"/>
          </a:p>
        </p:txBody>
      </p:sp>
    </p:spTree>
    <p:extLst>
      <p:ext uri="{BB962C8B-B14F-4D97-AF65-F5344CB8AC3E}">
        <p14:creationId xmlns:p14="http://schemas.microsoft.com/office/powerpoint/2010/main" val="3887004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Water is a very special solvent</a:t>
            </a:r>
            <a:r>
              <a:rPr lang="en-US" baseline="0" dirty="0"/>
              <a:t> for life.</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35</a:t>
            </a:fld>
            <a:endParaRPr lang="da-DK" dirty="0"/>
          </a:p>
        </p:txBody>
      </p:sp>
    </p:spTree>
    <p:extLst>
      <p:ext uri="{BB962C8B-B14F-4D97-AF65-F5344CB8AC3E}">
        <p14:creationId xmlns:p14="http://schemas.microsoft.com/office/powerpoint/2010/main" val="4221999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Life is found in the most exotic and</a:t>
            </a:r>
            <a:r>
              <a:rPr lang="en-US" baseline="0" dirty="0"/>
              <a:t> hostile environments on earth.</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37</a:t>
            </a:fld>
            <a:endParaRPr lang="da-DK" dirty="0"/>
          </a:p>
        </p:txBody>
      </p:sp>
    </p:spTree>
    <p:extLst>
      <p:ext uri="{BB962C8B-B14F-4D97-AF65-F5344CB8AC3E}">
        <p14:creationId xmlns:p14="http://schemas.microsoft.com/office/powerpoint/2010/main" val="1833814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Life,</a:t>
            </a:r>
            <a:r>
              <a:rPr lang="en-US" baseline="0" dirty="0"/>
              <a:t> despite consisting of soft, squishy materials, is incredibly resilient against physical and chemical insult.</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38</a:t>
            </a:fld>
            <a:endParaRPr lang="da-DK" dirty="0"/>
          </a:p>
        </p:txBody>
      </p:sp>
    </p:spTree>
    <p:extLst>
      <p:ext uri="{BB962C8B-B14F-4D97-AF65-F5344CB8AC3E}">
        <p14:creationId xmlns:p14="http://schemas.microsoft.com/office/powerpoint/2010/main" val="49248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Osmosis is a major physical force that life has to deal with. Osmotic pressure can be calculated like the pressure of</a:t>
            </a:r>
            <a:r>
              <a:rPr lang="en-US" baseline="0" dirty="0"/>
              <a:t> an ideal gas.</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39</a:t>
            </a:fld>
            <a:endParaRPr lang="da-DK" dirty="0"/>
          </a:p>
        </p:txBody>
      </p:sp>
    </p:spTree>
    <p:extLst>
      <p:ext uri="{BB962C8B-B14F-4D97-AF65-F5344CB8AC3E}">
        <p14:creationId xmlns:p14="http://schemas.microsoft.com/office/powerpoint/2010/main" val="2930066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Life started almost</a:t>
            </a:r>
            <a:r>
              <a:rPr lang="en-US" baseline="0" dirty="0"/>
              <a:t> as soon as it physically could, i.e. as soon as earth’s crust had cooled down enough</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40</a:t>
            </a:fld>
            <a:endParaRPr lang="da-DK" dirty="0"/>
          </a:p>
        </p:txBody>
      </p:sp>
    </p:spTree>
    <p:extLst>
      <p:ext uri="{BB962C8B-B14F-4D97-AF65-F5344CB8AC3E}">
        <p14:creationId xmlns:p14="http://schemas.microsoft.com/office/powerpoint/2010/main" val="276447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a:t>
            </a:r>
            <a:r>
              <a:rPr lang="en-US" baseline="0" dirty="0"/>
              <a:t> Life is not a passive bystander, but has shaped planet earth beyond recognition</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41</a:t>
            </a:fld>
            <a:endParaRPr lang="da-DK" dirty="0"/>
          </a:p>
        </p:txBody>
      </p:sp>
    </p:spTree>
    <p:extLst>
      <p:ext uri="{BB962C8B-B14F-4D97-AF65-F5344CB8AC3E}">
        <p14:creationId xmlns:p14="http://schemas.microsoft.com/office/powerpoint/2010/main" val="3250587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Origin of life</a:t>
            </a:r>
            <a:r>
              <a:rPr lang="en-US" baseline="0" dirty="0"/>
              <a:t> chemistry has showed since the 1950 (and ongoing!) that the molecules of life can be formed </a:t>
            </a:r>
            <a:r>
              <a:rPr lang="en-US" baseline="0" dirty="0" err="1"/>
              <a:t>abiotically</a:t>
            </a:r>
            <a:r>
              <a:rPr lang="en-US" baseline="0" dirty="0"/>
              <a:t>.</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42</a:t>
            </a:fld>
            <a:endParaRPr lang="da-DK" dirty="0"/>
          </a:p>
        </p:txBody>
      </p:sp>
    </p:spTree>
    <p:extLst>
      <p:ext uri="{BB962C8B-B14F-4D97-AF65-F5344CB8AC3E}">
        <p14:creationId xmlns:p14="http://schemas.microsoft.com/office/powerpoint/2010/main" val="1150713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One possible solution to the chicken and egg problem of the origin of life is the RNA-world hypothesis, because RNA can fulfil both key functions of life, information storage and chemical catalysis.</a:t>
            </a:r>
          </a:p>
        </p:txBody>
      </p:sp>
      <p:sp>
        <p:nvSpPr>
          <p:cNvPr id="4" name="Slide Number Placeholder 3"/>
          <p:cNvSpPr>
            <a:spLocks noGrp="1"/>
          </p:cNvSpPr>
          <p:nvPr>
            <p:ph type="sldNum" sz="quarter" idx="10"/>
          </p:nvPr>
        </p:nvSpPr>
        <p:spPr/>
        <p:txBody>
          <a:bodyPr/>
          <a:lstStyle/>
          <a:p>
            <a:fld id="{C734BB09-483B-4C4B-A5A4-C02A22055B01}" type="slidenum">
              <a:rPr lang="da-DK" smtClean="0"/>
              <a:pPr/>
              <a:t>43</a:t>
            </a:fld>
            <a:endParaRPr lang="da-DK" dirty="0"/>
          </a:p>
        </p:txBody>
      </p:sp>
    </p:spTree>
    <p:extLst>
      <p:ext uri="{BB962C8B-B14F-4D97-AF65-F5344CB8AC3E}">
        <p14:creationId xmlns:p14="http://schemas.microsoft.com/office/powerpoint/2010/main" val="3897743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FA0D289-F53D-B946-B5A4-C7B08F66F299}" type="slidenum">
              <a:rPr lang="da-DK" smtClean="0"/>
              <a:t>17</a:t>
            </a:fld>
            <a:endParaRPr lang="da-DK"/>
          </a:p>
        </p:txBody>
      </p:sp>
    </p:spTree>
    <p:extLst>
      <p:ext uri="{BB962C8B-B14F-4D97-AF65-F5344CB8AC3E}">
        <p14:creationId xmlns:p14="http://schemas.microsoft.com/office/powerpoint/2010/main" val="152814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message: Error-prone self-replication while competing against other self-replicating systems for the same resources is the driver for complexification of life forms</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44</a:t>
            </a:fld>
            <a:endParaRPr lang="da-DK" dirty="0"/>
          </a:p>
        </p:txBody>
      </p:sp>
    </p:spTree>
    <p:extLst>
      <p:ext uri="{BB962C8B-B14F-4D97-AF65-F5344CB8AC3E}">
        <p14:creationId xmlns:p14="http://schemas.microsoft.com/office/powerpoint/2010/main" val="280897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Life behaves</a:t>
            </a:r>
            <a:r>
              <a:rPr lang="en-US" baseline="0" dirty="0"/>
              <a:t> like a dissipative structure that creates local order but overall increases the entropy of the universe. Perhaps life is better than non-live in increasing the entropy of the universe and hence its formation is a thermodynamic imperative.</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45</a:t>
            </a:fld>
            <a:endParaRPr lang="da-DK" dirty="0"/>
          </a:p>
        </p:txBody>
      </p:sp>
    </p:spTree>
    <p:extLst>
      <p:ext uri="{BB962C8B-B14F-4D97-AF65-F5344CB8AC3E}">
        <p14:creationId xmlns:p14="http://schemas.microsoft.com/office/powerpoint/2010/main" val="2839032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Life forms are information-processing</a:t>
            </a:r>
            <a:r>
              <a:rPr lang="en-US" baseline="0" dirty="0"/>
              <a:t> systems and perhaps it’s all about the information in the end.</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46</a:t>
            </a:fld>
            <a:endParaRPr lang="da-DK" dirty="0"/>
          </a:p>
        </p:txBody>
      </p:sp>
    </p:spTree>
    <p:extLst>
      <p:ext uri="{BB962C8B-B14F-4D97-AF65-F5344CB8AC3E}">
        <p14:creationId xmlns:p14="http://schemas.microsoft.com/office/powerpoint/2010/main" val="2174236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We can currently only speculate why life exists and what drives its emergence.</a:t>
            </a:r>
          </a:p>
        </p:txBody>
      </p:sp>
      <p:sp>
        <p:nvSpPr>
          <p:cNvPr id="4" name="Slide Number Placeholder 3"/>
          <p:cNvSpPr>
            <a:spLocks noGrp="1"/>
          </p:cNvSpPr>
          <p:nvPr>
            <p:ph type="sldNum" sz="quarter" idx="10"/>
          </p:nvPr>
        </p:nvSpPr>
        <p:spPr/>
        <p:txBody>
          <a:bodyPr/>
          <a:lstStyle/>
          <a:p>
            <a:fld id="{C734BB09-483B-4C4B-A5A4-C02A22055B01}" type="slidenum">
              <a:rPr lang="da-DK" smtClean="0"/>
              <a:pPr/>
              <a:t>47</a:t>
            </a:fld>
            <a:endParaRPr lang="da-DK" dirty="0"/>
          </a:p>
        </p:txBody>
      </p:sp>
    </p:spTree>
    <p:extLst>
      <p:ext uri="{BB962C8B-B14F-4D97-AF65-F5344CB8AC3E}">
        <p14:creationId xmlns:p14="http://schemas.microsoft.com/office/powerpoint/2010/main" val="891141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Some even more incredible engineering goes into the search for life outside our solar system.</a:t>
            </a:r>
          </a:p>
        </p:txBody>
      </p:sp>
      <p:sp>
        <p:nvSpPr>
          <p:cNvPr id="4" name="Slide Number Placeholder 3"/>
          <p:cNvSpPr>
            <a:spLocks noGrp="1"/>
          </p:cNvSpPr>
          <p:nvPr>
            <p:ph type="sldNum" sz="quarter" idx="10"/>
          </p:nvPr>
        </p:nvSpPr>
        <p:spPr/>
        <p:txBody>
          <a:bodyPr/>
          <a:lstStyle/>
          <a:p>
            <a:fld id="{C734BB09-483B-4C4B-A5A4-C02A22055B01}" type="slidenum">
              <a:rPr lang="da-DK" smtClean="0"/>
              <a:pPr/>
              <a:t>48</a:t>
            </a:fld>
            <a:endParaRPr lang="da-DK" dirty="0"/>
          </a:p>
        </p:txBody>
      </p:sp>
    </p:spTree>
    <p:extLst>
      <p:ext uri="{BB962C8B-B14F-4D97-AF65-F5344CB8AC3E}">
        <p14:creationId xmlns:p14="http://schemas.microsoft.com/office/powerpoint/2010/main" val="1304478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the Webb</a:t>
            </a:r>
            <a:r>
              <a:rPr lang="en-US" baseline="0" dirty="0"/>
              <a:t> space telescope will be transformative for our ability to search for signatures of life on exoplanets.</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49</a:t>
            </a:fld>
            <a:endParaRPr lang="da-DK" dirty="0"/>
          </a:p>
        </p:txBody>
      </p:sp>
    </p:spTree>
    <p:extLst>
      <p:ext uri="{BB962C8B-B14F-4D97-AF65-F5344CB8AC3E}">
        <p14:creationId xmlns:p14="http://schemas.microsoft.com/office/powerpoint/2010/main" val="3109752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Life is obviously constrained by</a:t>
            </a:r>
            <a:r>
              <a:rPr lang="en-US" baseline="0" dirty="0"/>
              <a:t> the laws of physics and the most important constraints are listed here.</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53</a:t>
            </a:fld>
            <a:endParaRPr lang="da-DK" dirty="0"/>
          </a:p>
        </p:txBody>
      </p:sp>
    </p:spTree>
    <p:extLst>
      <p:ext uri="{BB962C8B-B14F-4D97-AF65-F5344CB8AC3E}">
        <p14:creationId xmlns:p14="http://schemas.microsoft.com/office/powerpoint/2010/main" val="151670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transport processes (matter, energy, information) are key for life</a:t>
            </a:r>
          </a:p>
        </p:txBody>
      </p:sp>
      <p:sp>
        <p:nvSpPr>
          <p:cNvPr id="4" name="Slide Number Placeholder 3"/>
          <p:cNvSpPr>
            <a:spLocks noGrp="1"/>
          </p:cNvSpPr>
          <p:nvPr>
            <p:ph type="sldNum" sz="quarter" idx="10"/>
          </p:nvPr>
        </p:nvSpPr>
        <p:spPr/>
        <p:txBody>
          <a:bodyPr/>
          <a:lstStyle/>
          <a:p>
            <a:fld id="{C734BB09-483B-4C4B-A5A4-C02A22055B01}" type="slidenum">
              <a:rPr lang="da-DK" smtClean="0"/>
              <a:pPr/>
              <a:t>54</a:t>
            </a:fld>
            <a:endParaRPr lang="da-DK" dirty="0"/>
          </a:p>
        </p:txBody>
      </p:sp>
    </p:spTree>
    <p:extLst>
      <p:ext uri="{BB962C8B-B14F-4D97-AF65-F5344CB8AC3E}">
        <p14:creationId xmlns:p14="http://schemas.microsoft.com/office/powerpoint/2010/main" val="2338071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Diffusion is a key transport process</a:t>
            </a:r>
            <a:r>
              <a:rPr lang="en-US" baseline="0" dirty="0"/>
              <a:t> for life. Diffusion is ineffective on large distances, as the diffused distance grows with the square root of diffusion time.</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55</a:t>
            </a:fld>
            <a:endParaRPr lang="da-DK" dirty="0"/>
          </a:p>
        </p:txBody>
      </p:sp>
    </p:spTree>
    <p:extLst>
      <p:ext uri="{BB962C8B-B14F-4D97-AF65-F5344CB8AC3E}">
        <p14:creationId xmlns:p14="http://schemas.microsoft.com/office/powerpoint/2010/main" val="1628607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Capillarity drives the rise of water in thin tubes.</a:t>
            </a:r>
            <a:r>
              <a:rPr lang="en-US" baseline="0" dirty="0"/>
              <a:t> This is described by </a:t>
            </a:r>
            <a:r>
              <a:rPr lang="en-US" baseline="0" dirty="0" err="1"/>
              <a:t>Jurin’s</a:t>
            </a:r>
            <a:r>
              <a:rPr lang="en-US" baseline="0" dirty="0"/>
              <a:t> law.</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57</a:t>
            </a:fld>
            <a:endParaRPr lang="da-DK" dirty="0"/>
          </a:p>
        </p:txBody>
      </p:sp>
    </p:spTree>
    <p:extLst>
      <p:ext uri="{BB962C8B-B14F-4D97-AF65-F5344CB8AC3E}">
        <p14:creationId xmlns:p14="http://schemas.microsoft.com/office/powerpoint/2010/main" val="4174464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0791C-75BD-134A-BE86-96537184CF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472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Flow</a:t>
            </a:r>
            <a:r>
              <a:rPr lang="en-US" baseline="0" dirty="0"/>
              <a:t> in living systems is often governed by low Reynolds numbers – laminar flow.</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58</a:t>
            </a:fld>
            <a:endParaRPr lang="da-DK" dirty="0"/>
          </a:p>
        </p:txBody>
      </p:sp>
    </p:spTree>
    <p:extLst>
      <p:ext uri="{BB962C8B-B14F-4D97-AF65-F5344CB8AC3E}">
        <p14:creationId xmlns:p14="http://schemas.microsoft.com/office/powerpoint/2010/main" val="812244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Pressure driven flow is necessary to supply complex large</a:t>
            </a:r>
            <a:r>
              <a:rPr lang="en-US" baseline="0" dirty="0"/>
              <a:t> organisms with nutrients and oxygen at a high enough rate to perform rapid movement etc.</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59</a:t>
            </a:fld>
            <a:endParaRPr lang="da-DK" dirty="0"/>
          </a:p>
        </p:txBody>
      </p:sp>
    </p:spTree>
    <p:extLst>
      <p:ext uri="{BB962C8B-B14F-4D97-AF65-F5344CB8AC3E}">
        <p14:creationId xmlns:p14="http://schemas.microsoft.com/office/powerpoint/2010/main" val="1400213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Behind the apparent diversity of biology</a:t>
            </a:r>
            <a:r>
              <a:rPr lang="en-US" baseline="0" dirty="0"/>
              <a:t> lie some surprisingly simple scaling laws. Those can be instructive and inspiring for engineers.</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60</a:t>
            </a:fld>
            <a:endParaRPr lang="da-DK" dirty="0"/>
          </a:p>
        </p:txBody>
      </p:sp>
    </p:spTree>
    <p:extLst>
      <p:ext uri="{BB962C8B-B14F-4D97-AF65-F5344CB8AC3E}">
        <p14:creationId xmlns:p14="http://schemas.microsoft.com/office/powerpoint/2010/main" val="3700934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Life has developed sensory organs/functions for all conceivable physical signals, with sometimes astounding sensitivity.</a:t>
            </a:r>
          </a:p>
        </p:txBody>
      </p:sp>
      <p:sp>
        <p:nvSpPr>
          <p:cNvPr id="4" name="Slide Number Placeholder 3"/>
          <p:cNvSpPr>
            <a:spLocks noGrp="1"/>
          </p:cNvSpPr>
          <p:nvPr>
            <p:ph type="sldNum" sz="quarter" idx="10"/>
          </p:nvPr>
        </p:nvSpPr>
        <p:spPr/>
        <p:txBody>
          <a:bodyPr/>
          <a:lstStyle/>
          <a:p>
            <a:fld id="{C734BB09-483B-4C4B-A5A4-C02A22055B01}" type="slidenum">
              <a:rPr lang="da-DK" smtClean="0"/>
              <a:pPr/>
              <a:t>61</a:t>
            </a:fld>
            <a:endParaRPr lang="da-DK" dirty="0"/>
          </a:p>
        </p:txBody>
      </p:sp>
    </p:spTree>
    <p:extLst>
      <p:ext uri="{BB962C8B-B14F-4D97-AF65-F5344CB8AC3E}">
        <p14:creationId xmlns:p14="http://schemas.microsoft.com/office/powerpoint/2010/main" val="3118000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Engineers</a:t>
            </a:r>
            <a:r>
              <a:rPr lang="en-US" baseline="0" dirty="0"/>
              <a:t> can draw much inspiration from biology to solve some of our most pressing problems.</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62</a:t>
            </a:fld>
            <a:endParaRPr lang="da-DK" dirty="0"/>
          </a:p>
        </p:txBody>
      </p:sp>
    </p:spTree>
    <p:extLst>
      <p:ext uri="{BB962C8B-B14F-4D97-AF65-F5344CB8AC3E}">
        <p14:creationId xmlns:p14="http://schemas.microsoft.com/office/powerpoint/2010/main" val="825659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Biology uses self-assembly</a:t>
            </a:r>
            <a:r>
              <a:rPr lang="en-US" baseline="0" dirty="0"/>
              <a:t> (bottom up assembly) and classical engineering uses top down approaches.</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63</a:t>
            </a:fld>
            <a:endParaRPr lang="da-DK" dirty="0"/>
          </a:p>
        </p:txBody>
      </p:sp>
    </p:spTree>
    <p:extLst>
      <p:ext uri="{BB962C8B-B14F-4D97-AF65-F5344CB8AC3E}">
        <p14:creationId xmlns:p14="http://schemas.microsoft.com/office/powerpoint/2010/main" val="2565760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Evolution acts as a “blind watchmaker”, tinkering</a:t>
            </a:r>
            <a:r>
              <a:rPr lang="en-US" baseline="0" dirty="0"/>
              <a:t> with functionalities at random and only occasionally improving something. A human engineer will usually aim for a  complete understanding of a given system before making modifications.</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64</a:t>
            </a:fld>
            <a:endParaRPr lang="da-DK" dirty="0"/>
          </a:p>
        </p:txBody>
      </p:sp>
    </p:spTree>
    <p:extLst>
      <p:ext uri="{BB962C8B-B14F-4D97-AF65-F5344CB8AC3E}">
        <p14:creationId xmlns:p14="http://schemas.microsoft.com/office/powerpoint/2010/main" val="2709198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Our</a:t>
            </a:r>
            <a:r>
              <a:rPr lang="en-US" baseline="0" dirty="0"/>
              <a:t> tremendous technological prowess gives us a responsibility as well as the tools to preserve our earth in a habitable state for the generations to come. </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65</a:t>
            </a:fld>
            <a:endParaRPr lang="da-DK" dirty="0"/>
          </a:p>
        </p:txBody>
      </p:sp>
    </p:spTree>
    <p:extLst>
      <p:ext uri="{BB962C8B-B14F-4D97-AF65-F5344CB8AC3E}">
        <p14:creationId xmlns:p14="http://schemas.microsoft.com/office/powerpoint/2010/main" val="422411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da-DK" sz="1050" b="0" i="0" u="none" strike="noStrike" cap="none" dirty="0">
                <a:solidFill>
                  <a:srgbClr val="000000"/>
                </a:solidFill>
                <a:effectLst/>
                <a:latin typeface="Arial"/>
                <a:ea typeface="Arial"/>
                <a:cs typeface="Arial"/>
                <a:sym typeface="Arial"/>
              </a:rPr>
              <a:t>This </a:t>
            </a:r>
            <a:r>
              <a:rPr lang="da-DK" sz="1050" b="0" i="0" u="none" strike="noStrike" cap="none" dirty="0" err="1">
                <a:solidFill>
                  <a:srgbClr val="000000"/>
                </a:solidFill>
                <a:effectLst/>
                <a:latin typeface="Arial"/>
                <a:ea typeface="Arial"/>
                <a:cs typeface="Arial"/>
                <a:sym typeface="Arial"/>
              </a:rPr>
              <a:t>course</a:t>
            </a:r>
            <a:r>
              <a:rPr lang="da-DK" sz="1050" b="0" i="0" u="none" strike="noStrike" cap="none" dirty="0">
                <a:solidFill>
                  <a:srgbClr val="000000"/>
                </a:solidFill>
                <a:effectLst/>
                <a:latin typeface="Arial"/>
                <a:ea typeface="Arial"/>
                <a:cs typeface="Arial"/>
                <a:sym typeface="Arial"/>
              </a:rPr>
              <a:t> </a:t>
            </a:r>
            <a:r>
              <a:rPr lang="da-DK" sz="1050" b="0" i="0" u="none" strike="noStrike" cap="none" dirty="0" err="1">
                <a:solidFill>
                  <a:srgbClr val="000000"/>
                </a:solidFill>
                <a:effectLst/>
                <a:latin typeface="Arial"/>
                <a:ea typeface="Arial"/>
                <a:cs typeface="Arial"/>
                <a:sym typeface="Arial"/>
              </a:rPr>
              <a:t>regards</a:t>
            </a:r>
            <a:r>
              <a:rPr lang="da-DK" sz="1050" b="0" i="0" u="none" strike="noStrike" cap="none" dirty="0">
                <a:solidFill>
                  <a:srgbClr val="000000"/>
                </a:solidFill>
                <a:effectLst/>
                <a:latin typeface="Arial"/>
                <a:ea typeface="Arial"/>
                <a:cs typeface="Arial"/>
                <a:sym typeface="Arial"/>
              </a:rPr>
              <a:t> </a:t>
            </a:r>
            <a:r>
              <a:rPr lang="da-DK" sz="1050" b="0" i="0" u="none" strike="noStrike" cap="none" dirty="0" err="1">
                <a:solidFill>
                  <a:srgbClr val="000000"/>
                </a:solidFill>
                <a:effectLst/>
                <a:latin typeface="Arial"/>
                <a:ea typeface="Arial"/>
                <a:cs typeface="Arial"/>
                <a:sym typeface="Arial"/>
              </a:rPr>
              <a:t>three</a:t>
            </a:r>
            <a:r>
              <a:rPr lang="da-DK" sz="1050" b="0" i="0" u="none" strike="noStrike" cap="none" dirty="0">
                <a:solidFill>
                  <a:srgbClr val="000000"/>
                </a:solidFill>
                <a:effectLst/>
                <a:latin typeface="Arial"/>
                <a:ea typeface="Arial"/>
                <a:cs typeface="Arial"/>
                <a:sym typeface="Arial"/>
              </a:rPr>
              <a:t> </a:t>
            </a:r>
            <a:r>
              <a:rPr lang="da-DK" sz="1050" b="0" i="0" u="none" strike="noStrike" cap="none" dirty="0" err="1">
                <a:solidFill>
                  <a:srgbClr val="000000"/>
                </a:solidFill>
                <a:effectLst/>
                <a:latin typeface="Arial"/>
                <a:ea typeface="Arial"/>
                <a:cs typeface="Arial"/>
                <a:sym typeface="Arial"/>
              </a:rPr>
              <a:t>main</a:t>
            </a:r>
            <a:r>
              <a:rPr lang="da-DK" sz="1050" b="0" i="0" u="none" strike="noStrike" cap="none" dirty="0">
                <a:solidFill>
                  <a:srgbClr val="000000"/>
                </a:solidFill>
                <a:effectLst/>
                <a:latin typeface="Arial"/>
                <a:ea typeface="Arial"/>
                <a:cs typeface="Arial"/>
                <a:sym typeface="Arial"/>
              </a:rPr>
              <a:t> </a:t>
            </a:r>
            <a:r>
              <a:rPr lang="da-DK" sz="1050" b="0" i="0" u="none" strike="noStrike" cap="none" dirty="0" err="1">
                <a:solidFill>
                  <a:srgbClr val="000000"/>
                </a:solidFill>
                <a:effectLst/>
                <a:latin typeface="Arial"/>
                <a:ea typeface="Arial"/>
                <a:cs typeface="Arial"/>
                <a:sym typeface="Arial"/>
              </a:rPr>
              <a:t>core</a:t>
            </a:r>
            <a:r>
              <a:rPr lang="da-DK" sz="1050" b="0" i="0" u="none" strike="noStrike" cap="none" dirty="0">
                <a:solidFill>
                  <a:srgbClr val="000000"/>
                </a:solidFill>
                <a:effectLst/>
                <a:latin typeface="Arial"/>
                <a:ea typeface="Arial"/>
                <a:cs typeface="Arial"/>
                <a:sym typeface="Arial"/>
              </a:rPr>
              <a:t> </a:t>
            </a:r>
            <a:r>
              <a:rPr lang="da-DK" sz="1050" b="0" i="0" u="none" strike="noStrike" cap="none" dirty="0" err="1">
                <a:solidFill>
                  <a:srgbClr val="000000"/>
                </a:solidFill>
                <a:effectLst/>
                <a:latin typeface="Arial"/>
                <a:ea typeface="Arial"/>
                <a:cs typeface="Arial"/>
                <a:sym typeface="Arial"/>
              </a:rPr>
              <a:t>areas</a:t>
            </a:r>
            <a:r>
              <a:rPr lang="da-DK" sz="1050" b="0" i="0" u="none" strike="noStrike" cap="none" dirty="0">
                <a:solidFill>
                  <a:srgbClr val="000000"/>
                </a:solidFill>
                <a:effectLst/>
                <a:latin typeface="Arial"/>
                <a:ea typeface="Arial"/>
                <a:cs typeface="Arial"/>
                <a:sym typeface="Arial"/>
              </a:rPr>
              <a:t> and </a:t>
            </a:r>
            <a:r>
              <a:rPr lang="da-DK" sz="1050" b="0" i="0" u="none" strike="noStrike" cap="none" dirty="0" err="1">
                <a:solidFill>
                  <a:srgbClr val="000000"/>
                </a:solidFill>
                <a:effectLst/>
                <a:latin typeface="Arial"/>
                <a:ea typeface="Arial"/>
                <a:cs typeface="Arial"/>
                <a:sym typeface="Arial"/>
              </a:rPr>
              <a:t>its</a:t>
            </a:r>
            <a:r>
              <a:rPr lang="da-DK" sz="1050" b="0" i="0" u="none" strike="noStrike" cap="none" dirty="0">
                <a:solidFill>
                  <a:srgbClr val="000000"/>
                </a:solidFill>
                <a:effectLst/>
                <a:latin typeface="Arial"/>
                <a:ea typeface="Arial"/>
                <a:cs typeface="Arial"/>
                <a:sym typeface="Arial"/>
              </a:rPr>
              <a:t> </a:t>
            </a:r>
            <a:r>
              <a:rPr lang="da-DK" sz="1050" b="0" i="0" u="none" strike="noStrike" cap="none" dirty="0" err="1">
                <a:solidFill>
                  <a:srgbClr val="000000"/>
                </a:solidFill>
                <a:effectLst/>
                <a:latin typeface="Arial"/>
                <a:ea typeface="Arial"/>
                <a:cs typeface="Arial"/>
                <a:sym typeface="Arial"/>
              </a:rPr>
              <a:t>intersections</a:t>
            </a:r>
            <a:endParaRPr lang="da-DK" sz="1050" b="0" i="0" u="none" strike="noStrike" cap="none" dirty="0">
              <a:solidFill>
                <a:srgbClr val="000000"/>
              </a:solidFill>
              <a:effectLst/>
              <a:latin typeface="Arial"/>
              <a:ea typeface="Arial"/>
              <a:cs typeface="Arial"/>
              <a:sym typeface="Arial"/>
            </a:endParaRPr>
          </a:p>
        </p:txBody>
      </p:sp>
      <p:sp>
        <p:nvSpPr>
          <p:cNvPr id="4" name="Date Placeholder 3"/>
          <p:cNvSpPr>
            <a:spLocks noGrp="1"/>
          </p:cNvSpPr>
          <p:nvPr>
            <p:ph type="dt" idx="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6FD5454-ED79-5B48-AB87-CCC116745D2B}" type="datetime1">
              <a:rPr kumimoji="0" lang="da-DK"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02-09-2024</a:t>
            </a:fld>
            <a:endParaRPr kumimoji="0" lang="da-DK"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734BB09-483B-4C4B-A5A4-C02A22055B01}" type="slidenum">
              <a:rPr kumimoji="0" lang="da-DK"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da-DK"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da-DK" sz="1200" b="0" i="0" u="none" strike="noStrike" kern="1200" cap="none" spc="0" normalizeH="0" baseline="0" noProof="0" dirty="0">
              <a:ln>
                <a:noFill/>
              </a:ln>
              <a:solidFill>
                <a:srgbClr val="000000"/>
              </a:solidFill>
              <a:effectLst/>
              <a:uLnTx/>
              <a:uFillTx/>
              <a:latin typeface="Verdana" pitchFamily="34" charset="0"/>
              <a:ea typeface="ＭＳ Ｐゴシック" pitchFamily="-80" charset="-128"/>
              <a:cs typeface="+mn-cs"/>
            </a:endParaRPr>
          </a:p>
        </p:txBody>
      </p:sp>
    </p:spTree>
    <p:extLst>
      <p:ext uri="{BB962C8B-B14F-4D97-AF65-F5344CB8AC3E}">
        <p14:creationId xmlns:p14="http://schemas.microsoft.com/office/powerpoint/2010/main" val="157092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It is not straightforward</a:t>
            </a:r>
            <a:r>
              <a:rPr lang="en-US" baseline="0" dirty="0"/>
              <a:t> to define life and no general agreement has been reached. Some systems show only some properties generally associated with life.</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28</a:t>
            </a:fld>
            <a:endParaRPr lang="da-DK" dirty="0"/>
          </a:p>
        </p:txBody>
      </p:sp>
    </p:spTree>
    <p:extLst>
      <p:ext uri="{BB962C8B-B14F-4D97-AF65-F5344CB8AC3E}">
        <p14:creationId xmlns:p14="http://schemas.microsoft.com/office/powerpoint/2010/main" val="129829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Life</a:t>
            </a:r>
            <a:r>
              <a:rPr lang="en-US" baseline="0" dirty="0"/>
              <a:t> on earth</a:t>
            </a:r>
            <a:r>
              <a:rPr lang="en-US" dirty="0"/>
              <a:t> is characterized by a peculiar out</a:t>
            </a:r>
            <a:r>
              <a:rPr lang="en-US" baseline="0" dirty="0"/>
              <a:t> of equilibrium state, evolution and cellular organization.</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29</a:t>
            </a:fld>
            <a:endParaRPr lang="da-DK" dirty="0"/>
          </a:p>
        </p:txBody>
      </p:sp>
    </p:spTree>
    <p:extLst>
      <p:ext uri="{BB962C8B-B14F-4D97-AF65-F5344CB8AC3E}">
        <p14:creationId xmlns:p14="http://schemas.microsoft.com/office/powerpoint/2010/main" val="204794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The different forms of energy life can harvest.</a:t>
            </a:r>
          </a:p>
        </p:txBody>
      </p:sp>
      <p:sp>
        <p:nvSpPr>
          <p:cNvPr id="4" name="Slide Number Placeholder 3"/>
          <p:cNvSpPr>
            <a:spLocks noGrp="1"/>
          </p:cNvSpPr>
          <p:nvPr>
            <p:ph type="sldNum" sz="quarter" idx="10"/>
          </p:nvPr>
        </p:nvSpPr>
        <p:spPr/>
        <p:txBody>
          <a:bodyPr/>
          <a:lstStyle/>
          <a:p>
            <a:fld id="{C734BB09-483B-4C4B-A5A4-C02A22055B01}" type="slidenum">
              <a:rPr lang="da-DK" smtClean="0"/>
              <a:pPr/>
              <a:t>30</a:t>
            </a:fld>
            <a:endParaRPr lang="da-DK" dirty="0"/>
          </a:p>
        </p:txBody>
      </p:sp>
    </p:spTree>
    <p:extLst>
      <p:ext uri="{BB962C8B-B14F-4D97-AF65-F5344CB8AC3E}">
        <p14:creationId xmlns:p14="http://schemas.microsoft.com/office/powerpoint/2010/main" val="4246963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message: the ways in which energy can be stored.</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31</a:t>
            </a:fld>
            <a:endParaRPr lang="da-DK" dirty="0"/>
          </a:p>
        </p:txBody>
      </p:sp>
    </p:spTree>
    <p:extLst>
      <p:ext uri="{BB962C8B-B14F-4D97-AF65-F5344CB8AC3E}">
        <p14:creationId xmlns:p14="http://schemas.microsoft.com/office/powerpoint/2010/main" val="3354237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 energy efficiency of living systems can be more or less efficient than</a:t>
            </a:r>
            <a:r>
              <a:rPr lang="en-US" baseline="0" dirty="0"/>
              <a:t> that of artificial systems. Muscles are not very efficient, but the brain is still several orders of magnitude more energy efficient than the best computers.</a:t>
            </a:r>
            <a:endParaRPr lang="en-US"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32</a:t>
            </a:fld>
            <a:endParaRPr lang="da-DK" dirty="0"/>
          </a:p>
        </p:txBody>
      </p:sp>
    </p:spTree>
    <p:extLst>
      <p:ext uri="{BB962C8B-B14F-4D97-AF65-F5344CB8AC3E}">
        <p14:creationId xmlns:p14="http://schemas.microsoft.com/office/powerpoint/2010/main" val="3704516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dirty="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B28EEC-3F35-F54E-B7FC-3F24296EC333}"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ED6CC-E2E4-AD4F-B98D-FC087521BF4D}" type="slidenum">
              <a:rPr lang="en-US" smtClean="0"/>
              <a:t>‹#›</a:t>
            </a:fld>
            <a:endParaRPr lang="en-US"/>
          </a:p>
        </p:txBody>
      </p:sp>
    </p:spTree>
    <p:extLst>
      <p:ext uri="{BB962C8B-B14F-4D97-AF65-F5344CB8AC3E}">
        <p14:creationId xmlns:p14="http://schemas.microsoft.com/office/powerpoint/2010/main" val="1131171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A2277FE-168C-D44A-9DD6-E90E98DA02B2}"/>
              </a:ext>
            </a:extLst>
          </p:cNvPr>
          <p:cNvSpPr>
            <a:spLocks noGrp="1"/>
          </p:cNvSpPr>
          <p:nvPr>
            <p:ph type="ctrTitle"/>
          </p:nvPr>
        </p:nvSpPr>
        <p:spPr>
          <a:xfrm>
            <a:off x="1523802" y="1122363"/>
            <a:ext cx="9142810" cy="2387600"/>
          </a:xfrm>
        </p:spPr>
        <p:txBody>
          <a:bodyPr anchor="b"/>
          <a:lstStyle>
            <a:lvl1pPr algn="ctr">
              <a:defRPr sz="5999"/>
            </a:lvl1pPr>
          </a:lstStyle>
          <a:p>
            <a:r>
              <a:rPr lang="sv-SE"/>
              <a:t>Klicka här för att ändra mall för rubrikformat</a:t>
            </a:r>
            <a:endParaRPr lang="en-GB"/>
          </a:p>
        </p:txBody>
      </p:sp>
      <p:sp>
        <p:nvSpPr>
          <p:cNvPr id="3" name="Underrubrik 2">
            <a:extLst>
              <a:ext uri="{FF2B5EF4-FFF2-40B4-BE49-F238E27FC236}">
                <a16:creationId xmlns:a16="http://schemas.microsoft.com/office/drawing/2014/main" id="{2CFD9A5E-5AC4-B241-A566-AA01C107CAC5}"/>
              </a:ext>
            </a:extLst>
          </p:cNvPr>
          <p:cNvSpPr>
            <a:spLocks noGrp="1"/>
          </p:cNvSpPr>
          <p:nvPr>
            <p:ph type="subTitle" idx="1"/>
          </p:nvPr>
        </p:nvSpPr>
        <p:spPr>
          <a:xfrm>
            <a:off x="1523802" y="3602038"/>
            <a:ext cx="9142810" cy="1655762"/>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sv-SE"/>
              <a:t>Klicka här för att ändra mall för underrubrikformat</a:t>
            </a:r>
            <a:endParaRPr lang="en-GB"/>
          </a:p>
        </p:txBody>
      </p:sp>
      <p:sp>
        <p:nvSpPr>
          <p:cNvPr id="4" name="Platshållare för datum 3">
            <a:extLst>
              <a:ext uri="{FF2B5EF4-FFF2-40B4-BE49-F238E27FC236}">
                <a16:creationId xmlns:a16="http://schemas.microsoft.com/office/drawing/2014/main" id="{E2769B16-C317-8446-9EED-2380AEC6676D}"/>
              </a:ext>
            </a:extLst>
          </p:cNvPr>
          <p:cNvSpPr>
            <a:spLocks noGrp="1"/>
          </p:cNvSpPr>
          <p:nvPr>
            <p:ph type="dt" sz="half" idx="10"/>
          </p:nvPr>
        </p:nvSpPr>
        <p:spPr/>
        <p:txBody>
          <a:bodyPr/>
          <a:lstStyle/>
          <a:p>
            <a:fld id="{665F3149-1A76-ED4F-9F95-65BAE2844C2E}" type="datetimeFigureOut">
              <a:rPr lang="en-GB" smtClean="0"/>
              <a:t>02/09/2024</a:t>
            </a:fld>
            <a:endParaRPr lang="en-GB"/>
          </a:p>
        </p:txBody>
      </p:sp>
      <p:sp>
        <p:nvSpPr>
          <p:cNvPr id="5" name="Platshållare för sidfot 4">
            <a:extLst>
              <a:ext uri="{FF2B5EF4-FFF2-40B4-BE49-F238E27FC236}">
                <a16:creationId xmlns:a16="http://schemas.microsoft.com/office/drawing/2014/main" id="{04A83FC1-183C-434D-842A-B1DC1247E429}"/>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E4AFA116-66BD-BC4D-8811-3AE252D68AE2}"/>
              </a:ext>
            </a:extLst>
          </p:cNvPr>
          <p:cNvSpPr>
            <a:spLocks noGrp="1"/>
          </p:cNvSpPr>
          <p:nvPr>
            <p:ph type="sldNum" sz="quarter" idx="12"/>
          </p:nvPr>
        </p:nvSpPr>
        <p:spPr/>
        <p:txBody>
          <a:bodyPr/>
          <a:lstStyle/>
          <a:p>
            <a:fld id="{2FAB735D-E92F-EA42-8B52-4BF4D114B28A}" type="slidenum">
              <a:rPr lang="en-GB" smtClean="0"/>
              <a:t>‹#›</a:t>
            </a:fld>
            <a:endParaRPr lang="en-GB"/>
          </a:p>
        </p:txBody>
      </p:sp>
    </p:spTree>
    <p:extLst>
      <p:ext uri="{BB962C8B-B14F-4D97-AF65-F5344CB8AC3E}">
        <p14:creationId xmlns:p14="http://schemas.microsoft.com/office/powerpoint/2010/main" val="940078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TU frise SH.jpg"/>
          <p:cNvPicPr>
            <a:picLocks noChangeAspect="1"/>
          </p:cNvPicPr>
          <p:nvPr userDrawn="1"/>
        </p:nvPicPr>
        <p:blipFill>
          <a:blip r:embed="rId2" cstate="print">
            <a:clrChange>
              <a:clrFrom>
                <a:srgbClr val="FFFFFF"/>
              </a:clrFrom>
              <a:clrTo>
                <a:srgbClr val="FFFFFF">
                  <a:alpha val="0"/>
                </a:srgbClr>
              </a:clrTo>
            </a:clrChange>
            <a:alphaModFix/>
            <a:biLevel thresh="25000"/>
            <a:extLst>
              <a:ext uri="{28A0092B-C50C-407E-A947-70E740481C1C}">
                <a14:useLocalDpi xmlns:a14="http://schemas.microsoft.com/office/drawing/2010/main" val="0"/>
              </a:ext>
            </a:extLst>
          </a:blip>
          <a:stretch>
            <a:fillRect/>
          </a:stretch>
        </p:blipFill>
        <p:spPr>
          <a:xfrm>
            <a:off x="6762101" y="3602038"/>
            <a:ext cx="7484611" cy="2750920"/>
          </a:xfrm>
          <a:prstGeom prst="rect">
            <a:avLst/>
          </a:prstGeom>
          <a:solidFill>
            <a:srgbClr val="000000"/>
          </a:solidFill>
          <a:ln>
            <a:solidFill>
              <a:srgbClr val="000000"/>
            </a:solidFill>
          </a:ln>
        </p:spPr>
      </p:pic>
      <p:sp>
        <p:nvSpPr>
          <p:cNvPr id="2" name="Title 1"/>
          <p:cNvSpPr>
            <a:spLocks noGrp="1"/>
          </p:cNvSpPr>
          <p:nvPr>
            <p:ph type="ctrTitle"/>
          </p:nvPr>
        </p:nvSpPr>
        <p:spPr>
          <a:xfrm>
            <a:off x="1523802" y="1122363"/>
            <a:ext cx="9142810" cy="2387600"/>
          </a:xfrm>
        </p:spPr>
        <p:txBody>
          <a:bodyPr anchor="b"/>
          <a:lstStyle>
            <a:lvl1pPr algn="l">
              <a:defRPr sz="5999"/>
            </a:lvl1pPr>
          </a:lstStyle>
          <a:p>
            <a:r>
              <a:rPr lang="en-US"/>
              <a:t>Click to edit Master title style</a:t>
            </a:r>
          </a:p>
        </p:txBody>
      </p:sp>
      <p:sp>
        <p:nvSpPr>
          <p:cNvPr id="3" name="Subtitle 2"/>
          <p:cNvSpPr>
            <a:spLocks noGrp="1"/>
          </p:cNvSpPr>
          <p:nvPr>
            <p:ph type="subTitle" idx="1"/>
          </p:nvPr>
        </p:nvSpPr>
        <p:spPr>
          <a:xfrm>
            <a:off x="1523802" y="3602038"/>
            <a:ext cx="9142810" cy="1655762"/>
          </a:xfrm>
        </p:spPr>
        <p:txBody>
          <a:bodyPr/>
          <a:lstStyle>
            <a:lvl1pPr marL="0" indent="0" algn="l">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da-DK"/>
              <a:t>DTU COMPUTE</a:t>
            </a:r>
            <a:endParaRPr lang="en-US"/>
          </a:p>
        </p:txBody>
      </p:sp>
      <p:sp>
        <p:nvSpPr>
          <p:cNvPr id="5" name="Footer Placeholder 4"/>
          <p:cNvSpPr>
            <a:spLocks noGrp="1"/>
          </p:cNvSpPr>
          <p:nvPr>
            <p:ph type="ftr" sz="quarter" idx="11"/>
          </p:nvPr>
        </p:nvSpPr>
        <p:spPr/>
        <p:txBody>
          <a:bodyPr/>
          <a:lstStyle/>
          <a:p>
            <a:r>
              <a:rPr lang="en-US"/>
              <a:t>27020 Biocomputing Pitch</a:t>
            </a:r>
          </a:p>
        </p:txBody>
      </p:sp>
      <p:sp>
        <p:nvSpPr>
          <p:cNvPr id="6" name="Slide Number Placeholder 5"/>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3109664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da-DK"/>
              <a:t>DTU COMPUTE</a:t>
            </a:r>
            <a:endParaRPr lang="en-US"/>
          </a:p>
        </p:txBody>
      </p:sp>
      <p:sp>
        <p:nvSpPr>
          <p:cNvPr id="5" name="Footer Placeholder 4"/>
          <p:cNvSpPr>
            <a:spLocks noGrp="1"/>
          </p:cNvSpPr>
          <p:nvPr>
            <p:ph type="ftr" sz="quarter" idx="11"/>
          </p:nvPr>
        </p:nvSpPr>
        <p:spPr/>
        <p:txBody>
          <a:bodyPr/>
          <a:lstStyle/>
          <a:p>
            <a:r>
              <a:rPr lang="en-US"/>
              <a:t>27020 Biocomputing Pitch</a:t>
            </a:r>
          </a:p>
        </p:txBody>
      </p:sp>
      <p:sp>
        <p:nvSpPr>
          <p:cNvPr id="6" name="Slide Number Placeholder 5"/>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316402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742" y="1709739"/>
            <a:ext cx="10514231" cy="2852737"/>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742" y="4589464"/>
            <a:ext cx="10514231" cy="1500187"/>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da-DK"/>
              <a:t>DTU COMPUTE</a:t>
            </a:r>
            <a:endParaRPr lang="en-US"/>
          </a:p>
        </p:txBody>
      </p:sp>
      <p:sp>
        <p:nvSpPr>
          <p:cNvPr id="5" name="Footer Placeholder 4"/>
          <p:cNvSpPr>
            <a:spLocks noGrp="1"/>
          </p:cNvSpPr>
          <p:nvPr>
            <p:ph type="ftr" sz="quarter" idx="11"/>
          </p:nvPr>
        </p:nvSpPr>
        <p:spPr/>
        <p:txBody>
          <a:bodyPr/>
          <a:lstStyle/>
          <a:p>
            <a:r>
              <a:rPr lang="en-US"/>
              <a:t>27020 Biocomputing Pitch</a:t>
            </a:r>
          </a:p>
        </p:txBody>
      </p:sp>
      <p:sp>
        <p:nvSpPr>
          <p:cNvPr id="6" name="Slide Number Placeholder 5"/>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2035076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091" y="1825625"/>
            <a:ext cx="518092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1396" y="1825625"/>
            <a:ext cx="518092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da-DK"/>
              <a:t>DTU COMPUTE</a:t>
            </a:r>
            <a:endParaRPr lang="en-US"/>
          </a:p>
        </p:txBody>
      </p:sp>
      <p:sp>
        <p:nvSpPr>
          <p:cNvPr id="6" name="Footer Placeholder 5"/>
          <p:cNvSpPr>
            <a:spLocks noGrp="1"/>
          </p:cNvSpPr>
          <p:nvPr>
            <p:ph type="ftr" sz="quarter" idx="11"/>
          </p:nvPr>
        </p:nvSpPr>
        <p:spPr/>
        <p:txBody>
          <a:bodyPr/>
          <a:lstStyle/>
          <a:p>
            <a:r>
              <a:rPr lang="en-US"/>
              <a:t>27020 Biocomputing Pitch</a:t>
            </a:r>
          </a:p>
        </p:txBody>
      </p:sp>
      <p:sp>
        <p:nvSpPr>
          <p:cNvPr id="7" name="Slide Number Placeholder 6"/>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3400504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79" y="365126"/>
            <a:ext cx="10514231" cy="1325563"/>
          </a:xfrm>
        </p:spPr>
        <p:txBody>
          <a:bodyPr/>
          <a:lstStyle/>
          <a:p>
            <a:r>
              <a:rPr lang="en-US"/>
              <a:t>Click to edit Master title style</a:t>
            </a:r>
          </a:p>
        </p:txBody>
      </p:sp>
      <p:sp>
        <p:nvSpPr>
          <p:cNvPr id="3" name="Text Placeholder 2"/>
          <p:cNvSpPr>
            <a:spLocks noGrp="1"/>
          </p:cNvSpPr>
          <p:nvPr>
            <p:ph type="body" idx="1"/>
          </p:nvPr>
        </p:nvSpPr>
        <p:spPr>
          <a:xfrm>
            <a:off x="839679" y="1681163"/>
            <a:ext cx="5157116"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839679" y="2505075"/>
            <a:ext cx="51571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1397" y="1681163"/>
            <a:ext cx="5182513"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1397" y="2505075"/>
            <a:ext cx="518251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da-DK"/>
              <a:t>DTU COMPUTE</a:t>
            </a:r>
            <a:endParaRPr lang="en-US"/>
          </a:p>
        </p:txBody>
      </p:sp>
      <p:sp>
        <p:nvSpPr>
          <p:cNvPr id="8" name="Footer Placeholder 7"/>
          <p:cNvSpPr>
            <a:spLocks noGrp="1"/>
          </p:cNvSpPr>
          <p:nvPr>
            <p:ph type="ftr" sz="quarter" idx="11"/>
          </p:nvPr>
        </p:nvSpPr>
        <p:spPr/>
        <p:txBody>
          <a:bodyPr/>
          <a:lstStyle/>
          <a:p>
            <a:r>
              <a:rPr lang="en-US"/>
              <a:t>27020 Biocomputing Pitch</a:t>
            </a:r>
          </a:p>
        </p:txBody>
      </p:sp>
      <p:sp>
        <p:nvSpPr>
          <p:cNvPr id="9" name="Slide Number Placeholder 8"/>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1155900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da-DK"/>
              <a:t>DTU COMPUTE</a:t>
            </a:r>
            <a:endParaRPr lang="en-US"/>
          </a:p>
        </p:txBody>
      </p:sp>
      <p:sp>
        <p:nvSpPr>
          <p:cNvPr id="4" name="Footer Placeholder 3"/>
          <p:cNvSpPr>
            <a:spLocks noGrp="1"/>
          </p:cNvSpPr>
          <p:nvPr>
            <p:ph type="ftr" sz="quarter" idx="11"/>
          </p:nvPr>
        </p:nvSpPr>
        <p:spPr/>
        <p:txBody>
          <a:bodyPr/>
          <a:lstStyle/>
          <a:p>
            <a:r>
              <a:rPr lang="en-US"/>
              <a:t>27020 Biocomputing Pitch</a:t>
            </a:r>
          </a:p>
        </p:txBody>
      </p:sp>
      <p:sp>
        <p:nvSpPr>
          <p:cNvPr id="5" name="Slide Number Placeholder 4"/>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1612201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dirty="0"/>
              <a:t>Click to edit Master title style</a:t>
            </a:r>
            <a:endParaRPr lang="en-GB"/>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a-DK"/>
              <a:t>DTU COMPUTE</a:t>
            </a:r>
            <a:endParaRPr lang="en-US"/>
          </a:p>
        </p:txBody>
      </p:sp>
      <p:sp>
        <p:nvSpPr>
          <p:cNvPr id="3" name="Footer Placeholder 2"/>
          <p:cNvSpPr>
            <a:spLocks noGrp="1"/>
          </p:cNvSpPr>
          <p:nvPr>
            <p:ph type="ftr" sz="quarter" idx="11"/>
          </p:nvPr>
        </p:nvSpPr>
        <p:spPr/>
        <p:txBody>
          <a:bodyPr/>
          <a:lstStyle/>
          <a:p>
            <a:r>
              <a:rPr lang="en-US"/>
              <a:t>27020 Biocomputing Pitch</a:t>
            </a:r>
          </a:p>
        </p:txBody>
      </p:sp>
      <p:sp>
        <p:nvSpPr>
          <p:cNvPr id="4" name="Slide Number Placeholder 3"/>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46357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2513" y="987426"/>
            <a:ext cx="617139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a-DK"/>
              <a:t>DTU COMPUTE</a:t>
            </a:r>
            <a:endParaRPr lang="en-US"/>
          </a:p>
        </p:txBody>
      </p:sp>
      <p:sp>
        <p:nvSpPr>
          <p:cNvPr id="6" name="Footer Placeholder 5"/>
          <p:cNvSpPr>
            <a:spLocks noGrp="1"/>
          </p:cNvSpPr>
          <p:nvPr>
            <p:ph type="ftr" sz="quarter" idx="11"/>
          </p:nvPr>
        </p:nvSpPr>
        <p:spPr/>
        <p:txBody>
          <a:bodyPr/>
          <a:lstStyle/>
          <a:p>
            <a:r>
              <a:rPr lang="en-US"/>
              <a:t>27020 Biocomputing Pitch</a:t>
            </a:r>
          </a:p>
        </p:txBody>
      </p:sp>
      <p:sp>
        <p:nvSpPr>
          <p:cNvPr id="7" name="Slide Number Placeholder 6"/>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357766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2513" y="987426"/>
            <a:ext cx="6171397" cy="4873625"/>
          </a:xfrm>
        </p:spPr>
        <p:txBody>
          <a:bodyPr/>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a-DK"/>
              <a:t>DTU COMPUTE</a:t>
            </a:r>
            <a:endParaRPr lang="en-US"/>
          </a:p>
        </p:txBody>
      </p:sp>
      <p:sp>
        <p:nvSpPr>
          <p:cNvPr id="6" name="Footer Placeholder 5"/>
          <p:cNvSpPr>
            <a:spLocks noGrp="1"/>
          </p:cNvSpPr>
          <p:nvPr>
            <p:ph type="ftr" sz="quarter" idx="11"/>
          </p:nvPr>
        </p:nvSpPr>
        <p:spPr/>
        <p:txBody>
          <a:bodyPr/>
          <a:lstStyle/>
          <a:p>
            <a:r>
              <a:rPr lang="en-US"/>
              <a:t>27020 Biocomputing Pitch</a:t>
            </a:r>
          </a:p>
        </p:txBody>
      </p:sp>
      <p:sp>
        <p:nvSpPr>
          <p:cNvPr id="7" name="Slide Number Placeholder 6"/>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1726351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da-DK"/>
              <a:t>DTU COMPUTE</a:t>
            </a:r>
            <a:endParaRPr lang="en-US"/>
          </a:p>
        </p:txBody>
      </p:sp>
      <p:sp>
        <p:nvSpPr>
          <p:cNvPr id="5" name="Footer Placeholder 4"/>
          <p:cNvSpPr>
            <a:spLocks noGrp="1"/>
          </p:cNvSpPr>
          <p:nvPr>
            <p:ph type="ftr" sz="quarter" idx="11"/>
          </p:nvPr>
        </p:nvSpPr>
        <p:spPr/>
        <p:txBody>
          <a:bodyPr/>
          <a:lstStyle/>
          <a:p>
            <a:r>
              <a:rPr lang="en-US"/>
              <a:t>27020 Biocomputing Pitch</a:t>
            </a:r>
          </a:p>
        </p:txBody>
      </p:sp>
      <p:sp>
        <p:nvSpPr>
          <p:cNvPr id="6" name="Slide Number Placeholder 5"/>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2209519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125"/>
            <a:ext cx="2628558"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091" y="365125"/>
            <a:ext cx="773329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da-DK"/>
              <a:t>DTU COMPUTE</a:t>
            </a:r>
            <a:endParaRPr lang="en-US"/>
          </a:p>
        </p:txBody>
      </p:sp>
      <p:sp>
        <p:nvSpPr>
          <p:cNvPr id="5" name="Footer Placeholder 4"/>
          <p:cNvSpPr>
            <a:spLocks noGrp="1"/>
          </p:cNvSpPr>
          <p:nvPr>
            <p:ph type="ftr" sz="quarter" idx="11"/>
          </p:nvPr>
        </p:nvSpPr>
        <p:spPr/>
        <p:txBody>
          <a:bodyPr/>
          <a:lstStyle/>
          <a:p>
            <a:r>
              <a:rPr lang="en-US"/>
              <a:t>27020 Biocomputing Pitch</a:t>
            </a:r>
          </a:p>
        </p:txBody>
      </p:sp>
      <p:sp>
        <p:nvSpPr>
          <p:cNvPr id="6" name="Slide Number Placeholder 5"/>
          <p:cNvSpPr>
            <a:spLocks noGrp="1"/>
          </p:cNvSpPr>
          <p:nvPr>
            <p:ph type="sldNum" sz="quarter" idx="12"/>
          </p:nvPr>
        </p:nvSpPr>
        <p:spPr/>
        <p:txBody>
          <a:bodyPr/>
          <a:lstStyle/>
          <a:p>
            <a:fld id="{9D2787BB-E263-9549-ADB7-ACC96AC2233A}" type="slidenum">
              <a:rPr lang="en-US" smtClean="0"/>
              <a:t>‹#›</a:t>
            </a:fld>
            <a:endParaRPr lang="en-US"/>
          </a:p>
        </p:txBody>
      </p:sp>
    </p:spTree>
    <p:extLst>
      <p:ext uri="{BB962C8B-B14F-4D97-AF65-F5344CB8AC3E}">
        <p14:creationId xmlns:p14="http://schemas.microsoft.com/office/powerpoint/2010/main" val="291252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1774800" y="1706400"/>
            <a:ext cx="9312374"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dirty="0"/>
              <a:t>Click to edit Master title style</a:t>
            </a:r>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945711255"/>
      </p:ext>
    </p:extLst>
  </p:cSld>
  <p:clrMapOvr>
    <a:masterClrMapping/>
  </p:clrMapOvr>
  <p:extLst>
    <p:ext uri="{DCECCB84-F9BA-43D5-87BE-67443E8EF086}">
      <p15:sldGuideLst xmlns:p15="http://schemas.microsoft.com/office/powerpoint/2012/main">
        <p15:guide id="1" pos="1118" userDrawn="1">
          <p15:clr>
            <a:srgbClr val="F26B43"/>
          </p15:clr>
        </p15:guide>
        <p15:guide id="2" pos="3896" userDrawn="1">
          <p15:clr>
            <a:srgbClr val="F26B43"/>
          </p15:clr>
        </p15:guide>
        <p15:guide id="3" pos="4205" userDrawn="1">
          <p15:clr>
            <a:srgbClr val="F26B43"/>
          </p15:clr>
        </p15:guide>
        <p15:guide id="4" pos="6984"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1774726" y="1706328"/>
            <a:ext cx="6048672"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4221360" y="1706328"/>
            <a:ext cx="6865740"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a:t>Click to add title one line</a:t>
            </a:r>
            <a:endParaRPr lang="en-GB" dirty="0"/>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dirty="0"/>
              <a:t>Click to edit Master title style</a:t>
            </a:r>
            <a:endParaRPr lang="en-GB"/>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5"/>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113676" name="text" descr="{&quot;templafy&quot;:{&quot;id&quot;:&quot;381af166-4b39-4ba1-bf89-d21ccca16fb6&quot;}}" title="UserProfile.Offices.Workarea_{{DocumentLanguage}}"/>
          <p:cNvSpPr>
            <a:spLocks noChangeArrowheads="1"/>
          </p:cNvSpPr>
          <p:nvPr/>
        </p:nvSpPr>
        <p:spPr bwMode="auto">
          <a:xfrm>
            <a:off x="5746837" y="6545818"/>
            <a:ext cx="1368152"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dirty="0">
                <a:solidFill>
                  <a:schemeClr val="bg1"/>
                </a:solidFill>
                <a:latin typeface="+mn-lt"/>
              </a:rPr>
              <a:t>27020</a:t>
            </a:r>
            <a:r>
              <a:rPr lang="en-GB" sz="700" b="1" baseline="0" dirty="0">
                <a:solidFill>
                  <a:schemeClr val="bg1"/>
                </a:solidFill>
                <a:latin typeface="+mn-lt"/>
              </a:rPr>
              <a:t> - </a:t>
            </a:r>
            <a:r>
              <a:rPr lang="en-GB" sz="700" b="1" dirty="0">
                <a:solidFill>
                  <a:schemeClr val="bg1"/>
                </a:solidFill>
                <a:latin typeface="+mn-lt"/>
              </a:rPr>
              <a:t> Bioengineering</a:t>
            </a:r>
          </a:p>
        </p:txBody>
      </p:sp>
      <p:sp>
        <p:nvSpPr>
          <p:cNvPr id="5" name="date" descr="{&quot;templafy&quot;:{&quot;id&quot;:&quot;41a74d6f-09f2-4066-957b-b8b50d0d529a&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Autumn 2024</a:t>
            </a:r>
          </a:p>
        </p:txBody>
      </p:sp>
      <p:sp>
        <p:nvSpPr>
          <p:cNvPr id="7" name="text" descr="{&quot;templafy&quot;:{&quot;id&quot;:&quot;8c1559e0-ed32-4fc3-8a25-7edfb1b190dd&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 id="2147483679" r:id="rId12"/>
    <p:sldLayoutId id="2147483680" r:id="rId13"/>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8682365" y="365125"/>
            <a:ext cx="3068152" cy="746702"/>
            <a:chOff x="6516215" y="275863"/>
            <a:chExt cx="2284813" cy="555987"/>
          </a:xfrm>
          <a:solidFill>
            <a:schemeClr val="bg1"/>
          </a:solidFill>
        </p:grpSpPr>
        <p:pic>
          <p:nvPicPr>
            <p:cNvPr id="8" name="Picture 7" descr="DTU DK A1 NEG.eps"/>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516216" y="284648"/>
              <a:ext cx="2284812" cy="547202"/>
            </a:xfrm>
            <a:prstGeom prst="rect">
              <a:avLst/>
            </a:prstGeom>
            <a:solidFill>
              <a:schemeClr val="tx1"/>
            </a:solidFill>
            <a:ln>
              <a:noFill/>
            </a:ln>
          </p:spPr>
        </p:pic>
        <p:sp>
          <p:nvSpPr>
            <p:cNvPr id="9" name="Rectangle 8"/>
            <p:cNvSpPr/>
            <p:nvPr userDrawn="1"/>
          </p:nvSpPr>
          <p:spPr>
            <a:xfrm>
              <a:off x="6516215" y="275863"/>
              <a:ext cx="1766493" cy="415637"/>
            </a:xfrm>
            <a:prstGeom prst="rect">
              <a:avLst/>
            </a:prstGeom>
            <a:solidFill>
              <a:schemeClr val="tx1"/>
            </a:solidFill>
            <a:ln w="127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sp>
        <p:nvSpPr>
          <p:cNvPr id="2" name="Title Placeholder 1"/>
          <p:cNvSpPr>
            <a:spLocks noGrp="1"/>
          </p:cNvSpPr>
          <p:nvPr>
            <p:ph type="title"/>
          </p:nvPr>
        </p:nvSpPr>
        <p:spPr>
          <a:xfrm>
            <a:off x="838091" y="365126"/>
            <a:ext cx="10514231"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838091" y="1825625"/>
            <a:ext cx="10514231"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38091" y="6356351"/>
            <a:ext cx="2742843" cy="365125"/>
          </a:xfrm>
          <a:prstGeom prst="rect">
            <a:avLst/>
          </a:prstGeom>
        </p:spPr>
        <p:txBody>
          <a:bodyPr vert="horz" lIns="91440" tIns="45720" rIns="91440" bIns="45720" rtlCol="0" anchor="ctr"/>
          <a:lstStyle>
            <a:lvl1pPr algn="l">
              <a:defRPr sz="1200" b="0" i="0">
                <a:solidFill>
                  <a:srgbClr val="A7D6A1"/>
                </a:solidFill>
                <a:latin typeface="Neo Sans Pro Light" panose="020B0304030504040204" pitchFamily="34" charset="0"/>
                <a:ea typeface="Neo Sans Pro Light" panose="020B0304030504040204" pitchFamily="34" charset="0"/>
                <a:cs typeface="Neo Sans Pro Light" panose="020B0304030504040204" pitchFamily="34" charset="0"/>
              </a:defRPr>
            </a:lvl1pPr>
          </a:lstStyle>
          <a:p>
            <a:r>
              <a:rPr lang="da-DK"/>
              <a:t>DTU COMPUTE</a:t>
            </a:r>
            <a:endParaRPr lang="en-US"/>
          </a:p>
        </p:txBody>
      </p:sp>
      <p:sp>
        <p:nvSpPr>
          <p:cNvPr id="5" name="Footer Placeholder 4"/>
          <p:cNvSpPr>
            <a:spLocks noGrp="1"/>
          </p:cNvSpPr>
          <p:nvPr>
            <p:ph type="ftr" sz="quarter" idx="3"/>
          </p:nvPr>
        </p:nvSpPr>
        <p:spPr>
          <a:xfrm>
            <a:off x="4038075" y="6356351"/>
            <a:ext cx="4114264" cy="365125"/>
          </a:xfrm>
          <a:prstGeom prst="rect">
            <a:avLst/>
          </a:prstGeom>
        </p:spPr>
        <p:txBody>
          <a:bodyPr vert="horz" lIns="91440" tIns="45720" rIns="91440" bIns="45720" rtlCol="0" anchor="ctr"/>
          <a:lstStyle>
            <a:lvl1pPr algn="ctr">
              <a:defRPr sz="1200" b="0" i="0">
                <a:solidFill>
                  <a:srgbClr val="A7D6A1"/>
                </a:solidFill>
                <a:latin typeface="Neo Sans Pro Light" panose="020B0304030504040204" pitchFamily="34" charset="0"/>
                <a:ea typeface="Neo Sans Pro Light" panose="020B0304030504040204" pitchFamily="34" charset="0"/>
                <a:cs typeface="Neo Sans Pro Light" panose="020B0304030504040204" pitchFamily="34" charset="0"/>
              </a:defRPr>
            </a:lvl1pPr>
          </a:lstStyle>
          <a:p>
            <a:r>
              <a:rPr lang="en-US"/>
              <a:t>27020 Biocomputing Pitch</a:t>
            </a:r>
          </a:p>
        </p:txBody>
      </p:sp>
      <p:sp>
        <p:nvSpPr>
          <p:cNvPr id="6" name="Slide Number Placeholder 5"/>
          <p:cNvSpPr>
            <a:spLocks noGrp="1"/>
          </p:cNvSpPr>
          <p:nvPr>
            <p:ph type="sldNum" sz="quarter" idx="4"/>
          </p:nvPr>
        </p:nvSpPr>
        <p:spPr>
          <a:xfrm>
            <a:off x="8609479" y="6356351"/>
            <a:ext cx="2742843" cy="365125"/>
          </a:xfrm>
          <a:prstGeom prst="rect">
            <a:avLst/>
          </a:prstGeom>
        </p:spPr>
        <p:txBody>
          <a:bodyPr vert="horz" lIns="91440" tIns="45720" rIns="91440" bIns="45720" rtlCol="0" anchor="ctr"/>
          <a:lstStyle>
            <a:lvl1pPr algn="r">
              <a:defRPr sz="1200" b="0" i="0">
                <a:solidFill>
                  <a:srgbClr val="A7D6A1"/>
                </a:solidFill>
                <a:latin typeface="Neo Sans Pro Light" panose="020B0304030504040204" pitchFamily="34" charset="0"/>
                <a:ea typeface="Neo Sans Pro Light" panose="020B0304030504040204" pitchFamily="34" charset="0"/>
                <a:cs typeface="Neo Sans Pro Light" panose="020B0304030504040204" pitchFamily="34" charset="0"/>
              </a:defRPr>
            </a:lvl1pPr>
          </a:lstStyle>
          <a:p>
            <a:fld id="{9D2787BB-E263-9549-ADB7-ACC96AC2233A}" type="slidenum">
              <a:rPr lang="en-US" smtClean="0"/>
              <a:pPr/>
              <a:t>‹#›</a:t>
            </a:fld>
            <a:endParaRPr lang="en-US"/>
          </a:p>
        </p:txBody>
      </p:sp>
    </p:spTree>
    <p:extLst>
      <p:ext uri="{BB962C8B-B14F-4D97-AF65-F5344CB8AC3E}">
        <p14:creationId xmlns:p14="http://schemas.microsoft.com/office/powerpoint/2010/main" val="25494776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p:txStyles>
    <p:titleStyle>
      <a:lvl1pPr algn="l" defTabSz="914309" rtl="0" eaLnBrk="1" latinLnBrk="0" hangingPunct="1">
        <a:lnSpc>
          <a:spcPct val="90000"/>
        </a:lnSpc>
        <a:spcBef>
          <a:spcPct val="0"/>
        </a:spcBef>
        <a:buNone/>
        <a:defRPr sz="4400" b="0" i="0" kern="1200">
          <a:solidFill>
            <a:srgbClr val="A7D6A1"/>
          </a:solidFill>
          <a:latin typeface="Neo Sans Pro Light" panose="020B0304030504040204" pitchFamily="34" charset="0"/>
          <a:ea typeface="Neo Sans Pro Light" panose="020B0304030504040204" pitchFamily="34" charset="0"/>
          <a:cs typeface="Neo Sans Pro Light" panose="020B0304030504040204" pitchFamily="34" charset="0"/>
        </a:defRPr>
      </a:lvl1pPr>
    </p:titleStyle>
    <p:bodyStyle>
      <a:lvl1pPr marL="228577" indent="-228577" algn="l" defTabSz="914309" rtl="0" eaLnBrk="1" latinLnBrk="0" hangingPunct="1">
        <a:lnSpc>
          <a:spcPct val="90000"/>
        </a:lnSpc>
        <a:spcBef>
          <a:spcPts val="1000"/>
        </a:spcBef>
        <a:buFont typeface="Arial"/>
        <a:buChar char="•"/>
        <a:defRPr sz="2800" b="0" i="0" kern="1200">
          <a:solidFill>
            <a:schemeClr val="bg1"/>
          </a:solidFill>
          <a:latin typeface="Neo Sans Pro Light" panose="020B0304030504040204" pitchFamily="34" charset="0"/>
          <a:ea typeface="Neo Sans Pro Light" panose="020B0304030504040204" pitchFamily="34" charset="0"/>
          <a:cs typeface="Neo Sans Pro Light" panose="020B0304030504040204" pitchFamily="34" charset="0"/>
        </a:defRPr>
      </a:lvl1pPr>
      <a:lvl2pPr marL="685731" indent="-228577" algn="l" defTabSz="914309" rtl="0" eaLnBrk="1" latinLnBrk="0" hangingPunct="1">
        <a:lnSpc>
          <a:spcPct val="90000"/>
        </a:lnSpc>
        <a:spcBef>
          <a:spcPts val="500"/>
        </a:spcBef>
        <a:buFont typeface="Arial"/>
        <a:buChar char="•"/>
        <a:defRPr sz="2400" b="0" i="0" kern="1200">
          <a:solidFill>
            <a:schemeClr val="bg1"/>
          </a:solidFill>
          <a:latin typeface="Neo Sans Pro Light" panose="020B0304030504040204" pitchFamily="34" charset="0"/>
          <a:ea typeface="Neo Sans Pro Light" panose="020B0304030504040204" pitchFamily="34" charset="0"/>
          <a:cs typeface="Neo Sans Pro Light" panose="020B0304030504040204" pitchFamily="34" charset="0"/>
        </a:defRPr>
      </a:lvl2pPr>
      <a:lvl3pPr marL="1142886" indent="-228577" algn="l" defTabSz="914309" rtl="0" eaLnBrk="1" latinLnBrk="0" hangingPunct="1">
        <a:lnSpc>
          <a:spcPct val="90000"/>
        </a:lnSpc>
        <a:spcBef>
          <a:spcPts val="500"/>
        </a:spcBef>
        <a:buFont typeface="Arial"/>
        <a:buChar char="•"/>
        <a:defRPr sz="2000" b="0" i="0" kern="1200">
          <a:solidFill>
            <a:schemeClr val="bg1"/>
          </a:solidFill>
          <a:latin typeface="Neo Sans Pro Light" panose="020B0304030504040204" pitchFamily="34" charset="0"/>
          <a:ea typeface="Neo Sans Pro Light" panose="020B0304030504040204" pitchFamily="34" charset="0"/>
          <a:cs typeface="Neo Sans Pro Light" panose="020B0304030504040204" pitchFamily="34" charset="0"/>
        </a:defRPr>
      </a:lvl3pPr>
      <a:lvl4pPr marL="1600040" indent="-228577" algn="l" defTabSz="914309" rtl="0" eaLnBrk="1" latinLnBrk="0" hangingPunct="1">
        <a:lnSpc>
          <a:spcPct val="90000"/>
        </a:lnSpc>
        <a:spcBef>
          <a:spcPts val="500"/>
        </a:spcBef>
        <a:buFont typeface="Arial"/>
        <a:buChar char="•"/>
        <a:defRPr sz="1800" b="0" i="0" kern="1200">
          <a:solidFill>
            <a:schemeClr val="bg1"/>
          </a:solidFill>
          <a:latin typeface="Neo Sans Pro Light" panose="020B0304030504040204" pitchFamily="34" charset="0"/>
          <a:ea typeface="Neo Sans Pro Light" panose="020B0304030504040204" pitchFamily="34" charset="0"/>
          <a:cs typeface="Neo Sans Pro Light" panose="020B0304030504040204" pitchFamily="34" charset="0"/>
        </a:defRPr>
      </a:lvl4pPr>
      <a:lvl5pPr marL="2057194" indent="-228577" algn="l" defTabSz="914309" rtl="0" eaLnBrk="1" latinLnBrk="0" hangingPunct="1">
        <a:lnSpc>
          <a:spcPct val="90000"/>
        </a:lnSpc>
        <a:spcBef>
          <a:spcPts val="500"/>
        </a:spcBef>
        <a:buFont typeface="Arial"/>
        <a:buChar char="•"/>
        <a:defRPr sz="1800" b="0" i="0" kern="1200">
          <a:solidFill>
            <a:schemeClr val="bg1"/>
          </a:solidFill>
          <a:latin typeface="Neo Sans Pro Light" panose="020B0304030504040204" pitchFamily="34" charset="0"/>
          <a:ea typeface="Neo Sans Pro Light" panose="020B0304030504040204" pitchFamily="34" charset="0"/>
          <a:cs typeface="Neo Sans Pro Light" panose="020B0304030504040204" pitchFamily="34" charset="0"/>
        </a:defRPr>
      </a:lvl5pPr>
      <a:lvl6pPr marL="2514349" indent="-228577" algn="l" defTabSz="914309"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4.xml"/><Relationship Id="rId1" Type="http://schemas.openxmlformats.org/officeDocument/2006/relationships/customXml" Target="../../customXml/item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g"/><Relationship Id="rId3" Type="http://schemas.openxmlformats.org/officeDocument/2006/relationships/slideLayout" Target="../slideLayouts/slideLayout13.xml"/><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notesSlide" Target="../notesSlides/notesSlide1.xml"/><Relationship Id="rId9" Type="http://schemas.openxmlformats.org/officeDocument/2006/relationships/image" Target="../media/image18.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24.tiff"/><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6.xml"/><Relationship Id="rId7" Type="http://schemas.openxmlformats.org/officeDocument/2006/relationships/image" Target="../media/image33.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slideLayout" Target="../slideLayouts/slideLayout3.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hyperlink" Target="http://www.buelllab.org/" TargetMode="External"/><Relationship Id="rId2" Type="http://schemas.openxmlformats.org/officeDocument/2006/relationships/hyperlink" Target="https://www.bioengineering.dtu.dk/english/ResearchNy/Research-Sections/Section-for-Protein-Chemistry-and-Enzyme-Technology/Protein-Biophysics" TargetMode="External"/><Relationship Id="rId1" Type="http://schemas.openxmlformats.org/officeDocument/2006/relationships/slideLayout" Target="../slideLayouts/slideLayout3.xml"/><Relationship Id="rId6" Type="http://schemas.openxmlformats.org/officeDocument/2006/relationships/image" Target="../media/image4.bin"/><Relationship Id="rId5" Type="http://schemas.openxmlformats.org/officeDocument/2006/relationships/image" Target="../media/image3.jpg"/><Relationship Id="rId4" Type="http://schemas.openxmlformats.org/officeDocument/2006/relationships/hyperlink" Target="https://www.biosustain.dtu.dk/research/research-groups/enzyme-engineering-and-structural-biolog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mailto:jama@dtu.dk"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tiff"/><Relationship Id="rId7" Type="http://schemas.openxmlformats.org/officeDocument/2006/relationships/image" Target="../media/image5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60.bin"/><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tiff"/><Relationship Id="rId5" Type="http://schemas.openxmlformats.org/officeDocument/2006/relationships/image" Target="../media/image57.jpe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jp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jpeg"/></Relationships>
</file>

<file path=ppt/slides/_rels/slide29.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7.jpeg"/><Relationship Id="rId5" Type="http://schemas.openxmlformats.org/officeDocument/2006/relationships/image" Target="../media/image76.jp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4.jpg"/><Relationship Id="rId4" Type="http://schemas.openxmlformats.org/officeDocument/2006/relationships/image" Target="../media/image83.jpeg"/></Relationships>
</file>

<file path=ppt/slides/_rels/slide3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8.png"/><Relationship Id="rId4"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0.jpg"/></Relationships>
</file>

<file path=ppt/slides/_rels/slide3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2.jpg"/></Relationships>
</file>

<file path=ppt/slides/_rels/slide3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jpeg"/></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jpg"/><Relationship Id="rId7"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www.geologypage.com/2019/04/what-is-a-hydrothermal-vent.html" TargetMode="External"/><Relationship Id="rId5" Type="http://schemas.openxmlformats.org/officeDocument/2006/relationships/image" Target="../media/image99.jpeg"/><Relationship Id="rId4" Type="http://schemas.openxmlformats.org/officeDocument/2006/relationships/hyperlink" Target="https://www.smithsonianmag.com/travel/science-behind-yellowstones-rainbow-hot-spring-180950483/"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www.biocision.com/uploads/docs/appnote_snapfreezing_2013.pdf" TargetMode="External"/><Relationship Id="rId3" Type="http://schemas.openxmlformats.org/officeDocument/2006/relationships/image" Target="../media/image102.jpg"/><Relationship Id="rId7" Type="http://schemas.openxmlformats.org/officeDocument/2006/relationships/image" Target="../media/image105.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04.jpg"/><Relationship Id="rId5" Type="http://schemas.openxmlformats.org/officeDocument/2006/relationships/hyperlink" Target="http://www.bbc.com/earth/story/20150313-the-toughest-animals-on-earth" TargetMode="External"/><Relationship Id="rId4" Type="http://schemas.openxmlformats.org/officeDocument/2006/relationships/image" Target="../media/image103.jpg"/><Relationship Id="rId9"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jpeg"/></Relationships>
</file>

<file path=ppt/slides/_rels/slide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jpeg"/><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22.jpg"/><Relationship Id="rId4" Type="http://schemas.openxmlformats.org/officeDocument/2006/relationships/image" Target="../media/image121.JPG"/></Relationships>
</file>

<file path=ppt/slides/_rels/slide4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jpeg"/><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image" Target="../media/image128.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physics.uu.se/research/" TargetMode="External"/><Relationship Id="rId5" Type="http://schemas.openxmlformats.org/officeDocument/2006/relationships/image" Target="../media/image132.jpg"/><Relationship Id="rId4" Type="http://schemas.openxmlformats.org/officeDocument/2006/relationships/image" Target="../media/image131.gif"/></Relationships>
</file>

<file path=ppt/slides/_rels/slide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41.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43.jpeg"/><Relationship Id="rId7" Type="http://schemas.openxmlformats.org/officeDocument/2006/relationships/image" Target="../media/image133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jpeg"/></Relationships>
</file>

<file path=ppt/slides/_rels/slide56.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151.png"/><Relationship Id="rId2" Type="http://schemas.openxmlformats.org/officeDocument/2006/relationships/slideLayout" Target="../slideLayouts/slideLayout3.xml"/><Relationship Id="rId1" Type="http://schemas.openxmlformats.org/officeDocument/2006/relationships/video" Target="https://www.youtube.com/embed/jRQAndvF4sM" TargetMode="Externa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jpeg"/></Relationships>
</file>

<file path=ppt/slides/_rels/slide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410.png"/><Relationship Id="rId4" Type="http://schemas.openxmlformats.org/officeDocument/2006/relationships/image" Target="../media/image153.png"/></Relationships>
</file>

<file path=ppt/slides/_rels/slide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55.jpeg"/></Relationships>
</file>

<file path=ppt/slides/_rels/slide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58.jpg"/><Relationship Id="rId5" Type="http://schemas.openxmlformats.org/officeDocument/2006/relationships/image" Target="../media/image1460.png"/><Relationship Id="rId4" Type="http://schemas.openxmlformats.org/officeDocument/2006/relationships/image" Target="../media/image157.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63.png"/><Relationship Id="rId4" Type="http://schemas.openxmlformats.org/officeDocument/2006/relationships/image" Target="../media/image162.png"/></Relationships>
</file>

<file path=ppt/slides/_rels/slide6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65.jpeg"/><Relationship Id="rId7" Type="http://schemas.openxmlformats.org/officeDocument/2006/relationships/image" Target="../media/image169.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68.jpg"/><Relationship Id="rId5" Type="http://schemas.openxmlformats.org/officeDocument/2006/relationships/image" Target="../media/image167.jpeg"/><Relationship Id="rId4" Type="http://schemas.openxmlformats.org/officeDocument/2006/relationships/image" Target="../media/image166.jpg"/></Relationships>
</file>

<file path=ppt/slides/_rels/slide64.xml.rels><?xml version="1.0" encoding="UTF-8" standalone="yes"?>
<Relationships xmlns="http://schemas.openxmlformats.org/package/2006/relationships"><Relationship Id="rId3" Type="http://schemas.openxmlformats.org/officeDocument/2006/relationships/image" Target="../media/image170.jpeg"/><Relationship Id="rId7" Type="http://schemas.openxmlformats.org/officeDocument/2006/relationships/image" Target="../media/image174.jp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image" Target="../media/image172.jpg"/><Relationship Id="rId4" Type="http://schemas.openxmlformats.org/officeDocument/2006/relationships/image" Target="../media/image171.jpg"/></Relationships>
</file>

<file path=ppt/slides/_rels/slide65.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77.jpeg"/><Relationship Id="rId4" Type="http://schemas.openxmlformats.org/officeDocument/2006/relationships/image" Target="../media/image17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a:xfrm>
            <a:off x="1990750" y="548680"/>
            <a:ext cx="9312374" cy="1512168"/>
          </a:xfrm>
        </p:spPr>
        <p:txBody>
          <a:bodyPr/>
          <a:lstStyle/>
          <a:p>
            <a:br>
              <a:rPr lang="en-GB" dirty="0"/>
            </a:br>
            <a:r>
              <a:rPr lang="en-GB" dirty="0"/>
              <a:t>27020 – Bioengineering</a:t>
            </a:r>
            <a:br>
              <a:rPr lang="en-GB" dirty="0"/>
            </a:br>
            <a:r>
              <a:rPr lang="en-GB" dirty="0"/>
              <a:t>BIO 1: The characteristics and physical requirements of life</a:t>
            </a:r>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a:xfrm>
            <a:off x="4511030" y="2708920"/>
            <a:ext cx="3312368" cy="1074528"/>
          </a:xfrm>
        </p:spPr>
        <p:txBody>
          <a:bodyPr/>
          <a:lstStyle/>
          <a:p>
            <a:pPr marL="0" indent="0">
              <a:buNone/>
            </a:pPr>
            <a:r>
              <a:rPr lang="en-GB" sz="2200" dirty="0" err="1"/>
              <a:t>Prof.</a:t>
            </a:r>
            <a:r>
              <a:rPr lang="en-GB" sz="2200" dirty="0"/>
              <a:t> Alexander K. Buell</a:t>
            </a:r>
          </a:p>
          <a:p>
            <a:pPr marL="0" indent="0">
              <a:buNone/>
            </a:pPr>
            <a:r>
              <a:rPr lang="en-GB" sz="2200" dirty="0"/>
              <a:t>Protein Biophysics group</a:t>
            </a:r>
          </a:p>
          <a:p>
            <a:pPr marL="0" indent="0">
              <a:buNone/>
            </a:pPr>
            <a:r>
              <a:rPr lang="en-GB" sz="2200" dirty="0" err="1"/>
              <a:t>DTU</a:t>
            </a:r>
            <a:r>
              <a:rPr lang="en-GB" sz="2200" dirty="0"/>
              <a:t> Bioengineering</a:t>
            </a:r>
          </a:p>
        </p:txBody>
      </p:sp>
      <p:sp>
        <p:nvSpPr>
          <p:cNvPr id="4" name="Slide Number Placeholder 3"/>
          <p:cNvSpPr>
            <a:spLocks noGrp="1"/>
          </p:cNvSpPr>
          <p:nvPr>
            <p:ph type="sldNum" sz="quarter" idx="11"/>
          </p:nvPr>
        </p:nvSpPr>
        <p:spPr/>
        <p:txBody>
          <a:bodyPr/>
          <a:lstStyle/>
          <a:p>
            <a:fld id="{103EA872-A674-449B-A120-B97244F8E91D}" type="slidenum">
              <a:rPr lang="en-GB" smtClean="0"/>
              <a:pPr/>
              <a:t>1</a:t>
            </a:fld>
            <a:endParaRPr lang="en-GB" dirty="0"/>
          </a:p>
        </p:txBody>
      </p:sp>
    </p:spTree>
    <p:custDataLst>
      <p:custData r:id="rId1"/>
      <p:custData r:id="rId2"/>
    </p:custDataLst>
    <p:extLst>
      <p:ext uri="{BB962C8B-B14F-4D97-AF65-F5344CB8AC3E}">
        <p14:creationId xmlns:p14="http://schemas.microsoft.com/office/powerpoint/2010/main" val="179638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54" y="404664"/>
            <a:ext cx="10585176" cy="972716"/>
          </a:xfrm>
        </p:spPr>
        <p:txBody>
          <a:bodyPr/>
          <a:lstStyle/>
          <a:p>
            <a:r>
              <a:rPr lang="en-US" dirty="0"/>
              <a:t>Content of the first 6 weeks – Introduction to important concepts in Biology</a:t>
            </a:r>
          </a:p>
        </p:txBody>
      </p:sp>
      <p:sp>
        <p:nvSpPr>
          <p:cNvPr id="3" name="Content Placeholder 2"/>
          <p:cNvSpPr>
            <a:spLocks noGrp="1"/>
          </p:cNvSpPr>
          <p:nvPr>
            <p:ph idx="1"/>
          </p:nvPr>
        </p:nvSpPr>
        <p:spPr>
          <a:xfrm>
            <a:off x="1126654" y="1844824"/>
            <a:ext cx="9649072" cy="3960440"/>
          </a:xfrm>
        </p:spPr>
        <p:txBody>
          <a:bodyPr/>
          <a:lstStyle/>
          <a:p>
            <a:r>
              <a:rPr lang="en-US" sz="2200" dirty="0"/>
              <a:t>BIO 1 (today!) –The physical principles, requirements and constraints of life</a:t>
            </a:r>
          </a:p>
          <a:p>
            <a:r>
              <a:rPr lang="en-US" sz="2200" dirty="0"/>
              <a:t>BIO 2 – Information flow in biology: from gene to protein</a:t>
            </a:r>
          </a:p>
          <a:p>
            <a:r>
              <a:rPr lang="en-US" sz="2200" dirty="0"/>
              <a:t>BIO 3 – Proteins, the workhorses of biology</a:t>
            </a:r>
          </a:p>
          <a:p>
            <a:r>
              <a:rPr lang="en-US" sz="2200" dirty="0"/>
              <a:t>BIO 4 – Evolution and ecology</a:t>
            </a:r>
          </a:p>
          <a:p>
            <a:r>
              <a:rPr lang="en-US" sz="2200" dirty="0"/>
              <a:t>BIO 5 – Microbiology</a:t>
            </a:r>
          </a:p>
          <a:p>
            <a:r>
              <a:rPr lang="en-US" sz="2200" dirty="0"/>
              <a:t>BIO 6 – AI and big data in Biology</a:t>
            </a:r>
          </a:p>
          <a:p>
            <a:pPr marL="0" indent="0">
              <a:buNone/>
            </a:pPr>
            <a:endParaRPr lang="en-US" sz="2200" dirty="0"/>
          </a:p>
          <a:p>
            <a:pPr marL="0" indent="0">
              <a:buNone/>
            </a:pPr>
            <a:r>
              <a:rPr lang="en-US" sz="2200" dirty="0"/>
              <a:t>Compendium contains reading material for weeks 1-5.</a:t>
            </a:r>
          </a:p>
        </p:txBody>
      </p:sp>
      <p:sp>
        <p:nvSpPr>
          <p:cNvPr id="4" name="Slide Number Placeholder 3"/>
          <p:cNvSpPr>
            <a:spLocks noGrp="1"/>
          </p:cNvSpPr>
          <p:nvPr>
            <p:ph type="sldNum" sz="quarter" idx="11"/>
          </p:nvPr>
        </p:nvSpPr>
        <p:spPr/>
        <p:txBody>
          <a:bodyPr/>
          <a:lstStyle/>
          <a:p>
            <a:fld id="{103EA872-A674-449B-A120-B97244F8E91D}" type="slidenum">
              <a:rPr lang="en-GB" smtClean="0"/>
              <a:pPr/>
              <a:t>10</a:t>
            </a:fld>
            <a:endParaRPr lang="en-GB" dirty="0"/>
          </a:p>
        </p:txBody>
      </p:sp>
    </p:spTree>
    <p:extLst>
      <p:ext uri="{BB962C8B-B14F-4D97-AF65-F5344CB8AC3E}">
        <p14:creationId xmlns:p14="http://schemas.microsoft.com/office/powerpoint/2010/main" val="23946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2958" y="620688"/>
            <a:ext cx="3744416" cy="490123"/>
          </a:xfrm>
        </p:spPr>
        <p:txBody>
          <a:bodyPr/>
          <a:lstStyle/>
          <a:p>
            <a:r>
              <a:rPr lang="en-US" dirty="0"/>
              <a:t>Teaching approach</a:t>
            </a:r>
          </a:p>
        </p:txBody>
      </p:sp>
      <p:sp>
        <p:nvSpPr>
          <p:cNvPr id="3" name="Content Placeholder 2"/>
          <p:cNvSpPr>
            <a:spLocks noGrp="1"/>
          </p:cNvSpPr>
          <p:nvPr>
            <p:ph idx="1"/>
          </p:nvPr>
        </p:nvSpPr>
        <p:spPr>
          <a:xfrm>
            <a:off x="1126654" y="1772816"/>
            <a:ext cx="10153128" cy="1814794"/>
          </a:xfrm>
        </p:spPr>
        <p:txBody>
          <a:bodyPr anchor="ctr"/>
          <a:lstStyle/>
          <a:p>
            <a:pPr marL="0" indent="0" fontAlgn="auto">
              <a:spcBef>
                <a:spcPts val="0"/>
              </a:spcBef>
              <a:spcAft>
                <a:spcPts val="0"/>
              </a:spcAft>
              <a:buNone/>
              <a:defRPr/>
            </a:pPr>
            <a:r>
              <a:rPr lang="en-US" sz="2200" dirty="0"/>
              <a:t>Preparation for each session – literature to read and/or short videos will be provided approximately one week before each session.</a:t>
            </a:r>
          </a:p>
          <a:p>
            <a:pPr marL="0" indent="0" fontAlgn="auto">
              <a:spcBef>
                <a:spcPts val="0"/>
              </a:spcBef>
              <a:spcAft>
                <a:spcPts val="0"/>
              </a:spcAft>
              <a:buNone/>
              <a:defRPr/>
            </a:pPr>
            <a:endParaRPr lang="en-US" sz="2200" dirty="0"/>
          </a:p>
          <a:p>
            <a:pPr marL="0" indent="0" fontAlgn="auto">
              <a:spcBef>
                <a:spcPts val="0"/>
              </a:spcBef>
              <a:spcAft>
                <a:spcPts val="0"/>
              </a:spcAft>
              <a:buNone/>
              <a:defRPr/>
            </a:pPr>
            <a:r>
              <a:rPr lang="en-US" sz="2200" dirty="0"/>
              <a:t>Lecture for overview and inspiration</a:t>
            </a:r>
          </a:p>
          <a:p>
            <a:pPr marL="0" indent="0" fontAlgn="auto">
              <a:spcBef>
                <a:spcPts val="0"/>
              </a:spcBef>
              <a:spcAft>
                <a:spcPts val="0"/>
              </a:spcAft>
              <a:buNone/>
              <a:defRPr/>
            </a:pPr>
            <a:endParaRPr lang="en-US" sz="2200" dirty="0"/>
          </a:p>
          <a:p>
            <a:pPr marL="0" indent="0" fontAlgn="auto">
              <a:spcBef>
                <a:spcPts val="0"/>
              </a:spcBef>
              <a:spcAft>
                <a:spcPts val="0"/>
              </a:spcAft>
              <a:buNone/>
              <a:defRPr/>
            </a:pPr>
            <a:r>
              <a:rPr lang="en-US" sz="2200" dirty="0"/>
              <a:t>Exercises solved in groups or hands-on simulations, depending on module.</a:t>
            </a:r>
          </a:p>
        </p:txBody>
      </p:sp>
    </p:spTree>
    <p:extLst>
      <p:ext uri="{BB962C8B-B14F-4D97-AF65-F5344CB8AC3E}">
        <p14:creationId xmlns:p14="http://schemas.microsoft.com/office/powerpoint/2010/main" val="42058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4846" y="2420888"/>
            <a:ext cx="6480720" cy="706147"/>
          </a:xfrm>
        </p:spPr>
        <p:txBody>
          <a:bodyPr/>
          <a:lstStyle/>
          <a:p>
            <a:r>
              <a:rPr lang="en-US" dirty="0" err="1"/>
              <a:t>Bioelectronic</a:t>
            </a:r>
            <a:r>
              <a:rPr lang="en-US" dirty="0"/>
              <a:t> devices track - BED</a:t>
            </a:r>
          </a:p>
        </p:txBody>
      </p:sp>
      <p:sp>
        <p:nvSpPr>
          <p:cNvPr id="4" name="Slide Number Placeholder 3"/>
          <p:cNvSpPr>
            <a:spLocks noGrp="1"/>
          </p:cNvSpPr>
          <p:nvPr>
            <p:ph type="sldNum" sz="quarter" idx="11"/>
          </p:nvPr>
        </p:nvSpPr>
        <p:spPr/>
        <p:txBody>
          <a:bodyPr/>
          <a:lstStyle/>
          <a:p>
            <a:fld id="{103EA872-A674-449B-A120-B97244F8E91D}" type="slidenum">
              <a:rPr lang="en-GB" smtClean="0"/>
              <a:pPr/>
              <a:t>12</a:t>
            </a:fld>
            <a:endParaRPr lang="en-GB" dirty="0"/>
          </a:p>
        </p:txBody>
      </p:sp>
    </p:spTree>
    <p:extLst>
      <p:ext uri="{BB962C8B-B14F-4D97-AF65-F5344CB8AC3E}">
        <p14:creationId xmlns:p14="http://schemas.microsoft.com/office/powerpoint/2010/main" val="328920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3">
            <a:extLst>
              <a:ext uri="{FF2B5EF4-FFF2-40B4-BE49-F238E27FC236}">
                <a16:creationId xmlns:a16="http://schemas.microsoft.com/office/drawing/2014/main" id="{75BC4CA9-0DD7-F143-9110-993A0FF3C48A}"/>
              </a:ext>
            </a:extLst>
          </p:cNvPr>
          <p:cNvSpPr txBox="1"/>
          <p:nvPr/>
        </p:nvSpPr>
        <p:spPr>
          <a:xfrm>
            <a:off x="263356" y="1232689"/>
            <a:ext cx="11328587" cy="4339085"/>
          </a:xfrm>
          <a:prstGeom prst="rect">
            <a:avLst/>
          </a:prstGeom>
          <a:noFill/>
        </p:spPr>
        <p:txBody>
          <a:bodyPr wrap="square" rtlCol="0">
            <a:spAutoFit/>
          </a:bodyPr>
          <a:lstStyle/>
          <a:p>
            <a:r>
              <a:rPr lang="en-GB" sz="2400" b="1" dirty="0"/>
              <a:t>Biosensor design and application</a:t>
            </a:r>
          </a:p>
          <a:p>
            <a:pPr marL="285692" indent="-285692">
              <a:buFont typeface="Courier New" panose="02070309020205020404" pitchFamily="49" charset="0"/>
              <a:buChar char="o"/>
            </a:pPr>
            <a:r>
              <a:rPr lang="en-GB" sz="2400" dirty="0"/>
              <a:t>Basics of biosensor and bioassays</a:t>
            </a:r>
          </a:p>
          <a:p>
            <a:pPr marL="285692" indent="-285692">
              <a:buFont typeface="Courier New" panose="02070309020205020404" pitchFamily="49" charset="0"/>
              <a:buChar char="o"/>
            </a:pPr>
            <a:r>
              <a:rPr lang="en-GB" sz="2400" dirty="0"/>
              <a:t>Biorecognition elements </a:t>
            </a:r>
          </a:p>
          <a:p>
            <a:r>
              <a:rPr lang="en-GB" sz="2400" dirty="0"/>
              <a:t>    (enzymes, antibodies, DNA, cells)</a:t>
            </a:r>
          </a:p>
          <a:p>
            <a:pPr marL="285692" indent="-285692">
              <a:buFont typeface="Courier New" panose="02070309020205020404" pitchFamily="49" charset="0"/>
              <a:buChar char="o"/>
            </a:pPr>
            <a:r>
              <a:rPr lang="en-GB" sz="2400" dirty="0"/>
              <a:t>Sensors/transducers </a:t>
            </a:r>
          </a:p>
          <a:p>
            <a:r>
              <a:rPr lang="en-GB" sz="2400" dirty="0"/>
              <a:t>    (electrochemical/optical/mechanical)</a:t>
            </a:r>
          </a:p>
          <a:p>
            <a:pPr marL="285692" indent="-285692">
              <a:buFont typeface="Courier New" panose="02070309020205020404" pitchFamily="49" charset="0"/>
              <a:buChar char="o"/>
            </a:pPr>
            <a:r>
              <a:rPr lang="en-GB" sz="2400" dirty="0"/>
              <a:t>Integration into biosensors and systems</a:t>
            </a:r>
          </a:p>
          <a:p>
            <a:pPr marL="285692" indent="-285692">
              <a:buFont typeface="Courier New" panose="02070309020205020404" pitchFamily="49" charset="0"/>
              <a:buChar char="o"/>
            </a:pPr>
            <a:r>
              <a:rPr lang="en-GB" sz="2400" dirty="0"/>
              <a:t>Diagnostic tools</a:t>
            </a:r>
          </a:p>
        </p:txBody>
      </p:sp>
      <p:pic>
        <p:nvPicPr>
          <p:cNvPr id="6" name="Bildobjekt 5" descr="En bild som visar text&#10;&#10;Automatiskt genererad beskrivning">
            <a:extLst>
              <a:ext uri="{FF2B5EF4-FFF2-40B4-BE49-F238E27FC236}">
                <a16:creationId xmlns:a16="http://schemas.microsoft.com/office/drawing/2014/main" id="{F668B478-BAD8-4E44-B95D-6E7EF6C7B626}"/>
              </a:ext>
            </a:extLst>
          </p:cNvPr>
          <p:cNvPicPr>
            <a:picLocks noChangeAspect="1"/>
          </p:cNvPicPr>
          <p:nvPr/>
        </p:nvPicPr>
        <p:blipFill rotWithShape="1">
          <a:blip r:embed="rId5">
            <a:extLst>
              <a:ext uri="{28A0092B-C50C-407E-A947-70E740481C1C}">
                <a14:useLocalDpi xmlns:a14="http://schemas.microsoft.com/office/drawing/2010/main" val="0"/>
              </a:ext>
            </a:extLst>
          </a:blip>
          <a:srcRect l="3659"/>
          <a:stretch/>
        </p:blipFill>
        <p:spPr>
          <a:xfrm>
            <a:off x="9113090" y="4916038"/>
            <a:ext cx="1801269" cy="1303386"/>
          </a:xfrm>
          <a:prstGeom prst="rect">
            <a:avLst/>
          </a:prstGeom>
        </p:spPr>
      </p:pic>
      <p:pic>
        <p:nvPicPr>
          <p:cNvPr id="9" name="Bildobjekt 8" descr="En bild som visar text, musik, skärmbild&#10;&#10;Automatiskt genererad beskrivning">
            <a:extLst>
              <a:ext uri="{FF2B5EF4-FFF2-40B4-BE49-F238E27FC236}">
                <a16:creationId xmlns:a16="http://schemas.microsoft.com/office/drawing/2014/main" id="{43F573B9-4425-8340-B778-DD9772E6F8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1092"/>
          <a:stretch/>
        </p:blipFill>
        <p:spPr>
          <a:xfrm>
            <a:off x="3507772" y="5085184"/>
            <a:ext cx="1903719" cy="1122725"/>
          </a:xfrm>
          <a:prstGeom prst="rect">
            <a:avLst/>
          </a:prstGeom>
        </p:spPr>
      </p:pic>
      <p:pic>
        <p:nvPicPr>
          <p:cNvPr id="11" name="Picture 2" descr="SARS-CoV-2 Antigen Testing RAPID DETECTION KIT COVID-19 Ag - Labevolution">
            <a:extLst>
              <a:ext uri="{FF2B5EF4-FFF2-40B4-BE49-F238E27FC236}">
                <a16:creationId xmlns:a16="http://schemas.microsoft.com/office/drawing/2014/main" id="{D2366F43-901E-6641-9DE2-F07697467FE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44005" y="4966166"/>
            <a:ext cx="467354" cy="15075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ruta 11">
            <a:extLst>
              <a:ext uri="{FF2B5EF4-FFF2-40B4-BE49-F238E27FC236}">
                <a16:creationId xmlns:a16="http://schemas.microsoft.com/office/drawing/2014/main" id="{75D70713-E913-AD43-AA9F-022B7730AF81}"/>
              </a:ext>
            </a:extLst>
          </p:cNvPr>
          <p:cNvSpPr txBox="1"/>
          <p:nvPr/>
        </p:nvSpPr>
        <p:spPr>
          <a:xfrm>
            <a:off x="3032013" y="6219424"/>
            <a:ext cx="2589772" cy="338554"/>
          </a:xfrm>
          <a:prstGeom prst="rect">
            <a:avLst/>
          </a:prstGeom>
          <a:noFill/>
        </p:spPr>
        <p:txBody>
          <a:bodyPr wrap="square" rtlCol="0">
            <a:spAutoFit/>
          </a:bodyPr>
          <a:lstStyle/>
          <a:p>
            <a:r>
              <a:rPr lang="en-GB" dirty="0"/>
              <a:t>Lateral Flow (Covid-19)         </a:t>
            </a:r>
          </a:p>
        </p:txBody>
      </p:sp>
      <p:pic>
        <p:nvPicPr>
          <p:cNvPr id="15" name="Picture 131">
            <a:extLst>
              <a:ext uri="{FF2B5EF4-FFF2-40B4-BE49-F238E27FC236}">
                <a16:creationId xmlns:a16="http://schemas.microsoft.com/office/drawing/2014/main" id="{03032B5A-22FC-8042-8299-B19BD4AFE7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90906" y="2654039"/>
            <a:ext cx="1422536" cy="1237607"/>
          </a:xfrm>
          <a:prstGeom prst="rect">
            <a:avLst/>
          </a:prstGeom>
        </p:spPr>
      </p:pic>
      <p:pic>
        <p:nvPicPr>
          <p:cNvPr id="16" name="Picture 133">
            <a:extLst>
              <a:ext uri="{FF2B5EF4-FFF2-40B4-BE49-F238E27FC236}">
                <a16:creationId xmlns:a16="http://schemas.microsoft.com/office/drawing/2014/main" id="{AE431385-7CEF-9E4A-906B-30207F700A6E}"/>
              </a:ext>
            </a:extLst>
          </p:cNvPr>
          <p:cNvPicPr>
            <a:picLocks noChangeAspect="1"/>
          </p:cNvPicPr>
          <p:nvPr/>
        </p:nvPicPr>
        <p:blipFill rotWithShape="1">
          <a:blip r:embed="rId9">
            <a:extLst>
              <a:ext uri="{28A0092B-C50C-407E-A947-70E740481C1C}">
                <a14:useLocalDpi xmlns:a14="http://schemas.microsoft.com/office/drawing/2010/main" val="0"/>
              </a:ext>
            </a:extLst>
          </a:blip>
          <a:srcRect l="55590" t="20657" r="8767" b="23072"/>
          <a:stretch/>
        </p:blipFill>
        <p:spPr>
          <a:xfrm>
            <a:off x="6496326" y="2745075"/>
            <a:ext cx="1922156" cy="1055537"/>
          </a:xfrm>
          <a:prstGeom prst="rect">
            <a:avLst/>
          </a:prstGeom>
        </p:spPr>
      </p:pic>
      <p:grpSp>
        <p:nvGrpSpPr>
          <p:cNvPr id="18" name="Group 44">
            <a:extLst>
              <a:ext uri="{FF2B5EF4-FFF2-40B4-BE49-F238E27FC236}">
                <a16:creationId xmlns:a16="http://schemas.microsoft.com/office/drawing/2014/main" id="{3304FBE6-88DC-DC4A-9547-BE8360CE2ED8}"/>
              </a:ext>
            </a:extLst>
          </p:cNvPr>
          <p:cNvGrpSpPr>
            <a:grpSpLocks noChangeAspect="1"/>
          </p:cNvGrpSpPr>
          <p:nvPr/>
        </p:nvGrpSpPr>
        <p:grpSpPr>
          <a:xfrm>
            <a:off x="6315334" y="1221336"/>
            <a:ext cx="1580072" cy="1055536"/>
            <a:chOff x="914399" y="2139720"/>
            <a:chExt cx="5029201" cy="3168071"/>
          </a:xfrm>
        </p:grpSpPr>
        <p:sp>
          <p:nvSpPr>
            <p:cNvPr id="23" name="Rectangle 54">
              <a:extLst>
                <a:ext uri="{FF2B5EF4-FFF2-40B4-BE49-F238E27FC236}">
                  <a16:creationId xmlns:a16="http://schemas.microsoft.com/office/drawing/2014/main" id="{6E79EBC4-BA4E-914F-AFFF-8CBBCA3C4E41}"/>
                </a:ext>
              </a:extLst>
            </p:cNvPr>
            <p:cNvSpPr/>
            <p:nvPr/>
          </p:nvSpPr>
          <p:spPr>
            <a:xfrm>
              <a:off x="914399" y="4850591"/>
              <a:ext cx="5029201" cy="4572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Light" panose="020F0302020204030204" pitchFamily="34" charset="0"/>
                  <a:cs typeface="Calibri Light" panose="020F0302020204030204" pitchFamily="34" charset="0"/>
                </a:rPr>
                <a:t>Electrode</a:t>
              </a:r>
            </a:p>
          </p:txBody>
        </p:sp>
        <p:grpSp>
          <p:nvGrpSpPr>
            <p:cNvPr id="24" name="Group 55">
              <a:extLst>
                <a:ext uri="{FF2B5EF4-FFF2-40B4-BE49-F238E27FC236}">
                  <a16:creationId xmlns:a16="http://schemas.microsoft.com/office/drawing/2014/main" id="{70D64B6D-424A-444B-9A89-60CAB00EFF04}"/>
                </a:ext>
              </a:extLst>
            </p:cNvPr>
            <p:cNvGrpSpPr/>
            <p:nvPr/>
          </p:nvGrpSpPr>
          <p:grpSpPr>
            <a:xfrm>
              <a:off x="1490478" y="3453872"/>
              <a:ext cx="1371600" cy="1382233"/>
              <a:chOff x="4283960" y="3040421"/>
              <a:chExt cx="1371600" cy="1382233"/>
            </a:xfrm>
          </p:grpSpPr>
          <p:sp>
            <p:nvSpPr>
              <p:cNvPr id="39" name="Oval 70">
                <a:extLst>
                  <a:ext uri="{FF2B5EF4-FFF2-40B4-BE49-F238E27FC236}">
                    <a16:creationId xmlns:a16="http://schemas.microsoft.com/office/drawing/2014/main" id="{6511D105-9A46-0A41-99CB-2E473709FA9E}"/>
                  </a:ext>
                </a:extLst>
              </p:cNvPr>
              <p:cNvSpPr/>
              <p:nvPr/>
            </p:nvSpPr>
            <p:spPr>
              <a:xfrm>
                <a:off x="4283960" y="3051054"/>
                <a:ext cx="1371600" cy="137160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40" name="Isosceles Triangle 71">
                <a:extLst>
                  <a:ext uri="{FF2B5EF4-FFF2-40B4-BE49-F238E27FC236}">
                    <a16:creationId xmlns:a16="http://schemas.microsoft.com/office/drawing/2014/main" id="{3755EEDB-567F-6140-9715-C2CB78983DF1}"/>
                  </a:ext>
                </a:extLst>
              </p:cNvPr>
              <p:cNvSpPr/>
              <p:nvPr/>
            </p:nvSpPr>
            <p:spPr>
              <a:xfrm flipV="1">
                <a:off x="4788030" y="3040421"/>
                <a:ext cx="432060" cy="5337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grpSp>
        <p:grpSp>
          <p:nvGrpSpPr>
            <p:cNvPr id="25" name="Group 56">
              <a:extLst>
                <a:ext uri="{FF2B5EF4-FFF2-40B4-BE49-F238E27FC236}">
                  <a16:creationId xmlns:a16="http://schemas.microsoft.com/office/drawing/2014/main" id="{64C126E5-1AFA-EC44-93D5-0E033B5901B6}"/>
                </a:ext>
              </a:extLst>
            </p:cNvPr>
            <p:cNvGrpSpPr/>
            <p:nvPr/>
          </p:nvGrpSpPr>
          <p:grpSpPr>
            <a:xfrm>
              <a:off x="3719378" y="3448379"/>
              <a:ext cx="1371600" cy="1391264"/>
              <a:chOff x="4283960" y="3031390"/>
              <a:chExt cx="1371600" cy="1391264"/>
            </a:xfrm>
          </p:grpSpPr>
          <p:sp>
            <p:nvSpPr>
              <p:cNvPr id="37" name="Oval 68">
                <a:extLst>
                  <a:ext uri="{FF2B5EF4-FFF2-40B4-BE49-F238E27FC236}">
                    <a16:creationId xmlns:a16="http://schemas.microsoft.com/office/drawing/2014/main" id="{9C16452D-80C0-574D-8327-D4D1A6BEC0EB}"/>
                  </a:ext>
                </a:extLst>
              </p:cNvPr>
              <p:cNvSpPr/>
              <p:nvPr/>
            </p:nvSpPr>
            <p:spPr>
              <a:xfrm>
                <a:off x="4283960" y="3051054"/>
                <a:ext cx="1371600" cy="137160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cs typeface="Calibri Light" panose="020F0302020204030204" pitchFamily="34" charset="0"/>
                </a:endParaRPr>
              </a:p>
            </p:txBody>
          </p:sp>
          <p:sp>
            <p:nvSpPr>
              <p:cNvPr id="38" name="Isosceles Triangle 69">
                <a:extLst>
                  <a:ext uri="{FF2B5EF4-FFF2-40B4-BE49-F238E27FC236}">
                    <a16:creationId xmlns:a16="http://schemas.microsoft.com/office/drawing/2014/main" id="{AE6599AA-E89F-3445-B1B3-0AB852315E52}"/>
                  </a:ext>
                </a:extLst>
              </p:cNvPr>
              <p:cNvSpPr/>
              <p:nvPr/>
            </p:nvSpPr>
            <p:spPr>
              <a:xfrm flipV="1">
                <a:off x="4788031" y="3031390"/>
                <a:ext cx="432060" cy="5337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grpSp>
        <p:sp>
          <p:nvSpPr>
            <p:cNvPr id="26" name="Isosceles Triangle 57">
              <a:extLst>
                <a:ext uri="{FF2B5EF4-FFF2-40B4-BE49-F238E27FC236}">
                  <a16:creationId xmlns:a16="http://schemas.microsoft.com/office/drawing/2014/main" id="{B3A8A757-1210-3A47-B416-614C31EA6F84}"/>
                </a:ext>
              </a:extLst>
            </p:cNvPr>
            <p:cNvSpPr/>
            <p:nvPr/>
          </p:nvSpPr>
          <p:spPr>
            <a:xfrm flipV="1">
              <a:off x="1992265" y="3446105"/>
              <a:ext cx="432060" cy="533756"/>
            </a:xfrm>
            <a:prstGeom prst="triangle">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27" name="Isosceles Triangle 58">
              <a:extLst>
                <a:ext uri="{FF2B5EF4-FFF2-40B4-BE49-F238E27FC236}">
                  <a16:creationId xmlns:a16="http://schemas.microsoft.com/office/drawing/2014/main" id="{FD8B0B6B-FEE8-4041-BC26-773648BFD564}"/>
                </a:ext>
              </a:extLst>
            </p:cNvPr>
            <p:cNvSpPr/>
            <p:nvPr/>
          </p:nvSpPr>
          <p:spPr>
            <a:xfrm rot="16200000" flipV="1">
              <a:off x="3371118" y="2554651"/>
              <a:ext cx="432060" cy="533756"/>
            </a:xfrm>
            <a:prstGeom prst="triangle">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28" name="Isosceles Triangle 59">
              <a:extLst>
                <a:ext uri="{FF2B5EF4-FFF2-40B4-BE49-F238E27FC236}">
                  <a16:creationId xmlns:a16="http://schemas.microsoft.com/office/drawing/2014/main" id="{686D6967-9489-A143-B375-BC29FEC092BC}"/>
                </a:ext>
              </a:extLst>
            </p:cNvPr>
            <p:cNvSpPr/>
            <p:nvPr/>
          </p:nvSpPr>
          <p:spPr>
            <a:xfrm flipV="1">
              <a:off x="4380575" y="2784119"/>
              <a:ext cx="432060" cy="533756"/>
            </a:xfrm>
            <a:prstGeom prst="triangle">
              <a:avLst/>
            </a:prstGeom>
            <a:solidFill>
              <a:srgbClr val="CC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29" name="Isosceles Triangle 60">
              <a:extLst>
                <a:ext uri="{FF2B5EF4-FFF2-40B4-BE49-F238E27FC236}">
                  <a16:creationId xmlns:a16="http://schemas.microsoft.com/office/drawing/2014/main" id="{29E0D252-7320-C64C-8D7B-E28C0041C1D3}"/>
                </a:ext>
              </a:extLst>
            </p:cNvPr>
            <p:cNvSpPr/>
            <p:nvPr/>
          </p:nvSpPr>
          <p:spPr>
            <a:xfrm rot="5400000" flipV="1">
              <a:off x="1346458" y="2806448"/>
              <a:ext cx="432060" cy="533756"/>
            </a:xfrm>
            <a:prstGeom prst="triangle">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30" name="Rectangle 61">
              <a:extLst>
                <a:ext uri="{FF2B5EF4-FFF2-40B4-BE49-F238E27FC236}">
                  <a16:creationId xmlns:a16="http://schemas.microsoft.com/office/drawing/2014/main" id="{1CA4A930-D15A-EB4A-9AC8-73B63DAAA71D}"/>
                </a:ext>
              </a:extLst>
            </p:cNvPr>
            <p:cNvSpPr/>
            <p:nvPr/>
          </p:nvSpPr>
          <p:spPr>
            <a:xfrm>
              <a:off x="1271289" y="2307714"/>
              <a:ext cx="365760" cy="3657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31" name="Rectangle 62">
              <a:extLst>
                <a:ext uri="{FF2B5EF4-FFF2-40B4-BE49-F238E27FC236}">
                  <a16:creationId xmlns:a16="http://schemas.microsoft.com/office/drawing/2014/main" id="{9CE7D8D6-AD45-F846-98CE-D70A676C2FAD}"/>
                </a:ext>
              </a:extLst>
            </p:cNvPr>
            <p:cNvSpPr/>
            <p:nvPr/>
          </p:nvSpPr>
          <p:spPr>
            <a:xfrm>
              <a:off x="2546244" y="2601239"/>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32" name="Rectangle 63">
              <a:extLst>
                <a:ext uri="{FF2B5EF4-FFF2-40B4-BE49-F238E27FC236}">
                  <a16:creationId xmlns:a16="http://schemas.microsoft.com/office/drawing/2014/main" id="{9198EB99-1B21-7E4D-AC51-61F52A2A3BBE}"/>
                </a:ext>
              </a:extLst>
            </p:cNvPr>
            <p:cNvSpPr/>
            <p:nvPr/>
          </p:nvSpPr>
          <p:spPr>
            <a:xfrm>
              <a:off x="3353618" y="3233877"/>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33" name="Hexagon 64">
              <a:extLst>
                <a:ext uri="{FF2B5EF4-FFF2-40B4-BE49-F238E27FC236}">
                  <a16:creationId xmlns:a16="http://schemas.microsoft.com/office/drawing/2014/main" id="{C6113BF9-2933-DE4C-9FBA-52764C735241}"/>
                </a:ext>
              </a:extLst>
            </p:cNvPr>
            <p:cNvSpPr/>
            <p:nvPr/>
          </p:nvSpPr>
          <p:spPr>
            <a:xfrm>
              <a:off x="3943397" y="2378851"/>
              <a:ext cx="411480" cy="365760"/>
            </a:xfrm>
            <a:prstGeom prst="hexagon">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34" name="Hexagon 65">
              <a:extLst>
                <a:ext uri="{FF2B5EF4-FFF2-40B4-BE49-F238E27FC236}">
                  <a16:creationId xmlns:a16="http://schemas.microsoft.com/office/drawing/2014/main" id="{C0D0DB4B-CBC9-1C4F-A37F-7000AF25802B}"/>
                </a:ext>
              </a:extLst>
            </p:cNvPr>
            <p:cNvSpPr/>
            <p:nvPr/>
          </p:nvSpPr>
          <p:spPr>
            <a:xfrm>
              <a:off x="2022675" y="2819905"/>
              <a:ext cx="411480" cy="365760"/>
            </a:xfrm>
            <a:prstGeom prst="hexagon">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35" name="Hexagon 66">
              <a:extLst>
                <a:ext uri="{FF2B5EF4-FFF2-40B4-BE49-F238E27FC236}">
                  <a16:creationId xmlns:a16="http://schemas.microsoft.com/office/drawing/2014/main" id="{855D3C75-6DB5-604B-B3B9-BAD6A184BFC2}"/>
                </a:ext>
              </a:extLst>
            </p:cNvPr>
            <p:cNvSpPr/>
            <p:nvPr/>
          </p:nvSpPr>
          <p:spPr>
            <a:xfrm>
              <a:off x="2656338" y="3224984"/>
              <a:ext cx="411480" cy="365760"/>
            </a:xfrm>
            <a:prstGeom prst="hexagon">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36" name="Isosceles Triangle 67">
              <a:extLst>
                <a:ext uri="{FF2B5EF4-FFF2-40B4-BE49-F238E27FC236}">
                  <a16:creationId xmlns:a16="http://schemas.microsoft.com/office/drawing/2014/main" id="{36BCF532-D2C7-3943-B353-317B875B6C7C}"/>
                </a:ext>
              </a:extLst>
            </p:cNvPr>
            <p:cNvSpPr/>
            <p:nvPr/>
          </p:nvSpPr>
          <p:spPr>
            <a:xfrm flipV="1">
              <a:off x="4827105" y="2139720"/>
              <a:ext cx="432060" cy="533756"/>
            </a:xfrm>
            <a:prstGeom prst="triangle">
              <a:avLst/>
            </a:prstGeom>
            <a:solidFill>
              <a:srgbClr val="CC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grpSp>
      <p:sp>
        <p:nvSpPr>
          <p:cNvPr id="41" name="Rektangel 40">
            <a:extLst>
              <a:ext uri="{FF2B5EF4-FFF2-40B4-BE49-F238E27FC236}">
                <a16:creationId xmlns:a16="http://schemas.microsoft.com/office/drawing/2014/main" id="{2D09664E-BB2E-3D4F-B712-94AE86E38C29}"/>
              </a:ext>
            </a:extLst>
          </p:cNvPr>
          <p:cNvSpPr/>
          <p:nvPr/>
        </p:nvSpPr>
        <p:spPr>
          <a:xfrm>
            <a:off x="8819674" y="6183366"/>
            <a:ext cx="2388100" cy="338510"/>
          </a:xfrm>
          <a:prstGeom prst="rect">
            <a:avLst/>
          </a:prstGeom>
        </p:spPr>
        <p:txBody>
          <a:bodyPr wrap="none">
            <a:spAutoFit/>
          </a:bodyPr>
          <a:lstStyle/>
          <a:p>
            <a:r>
              <a:rPr lang="en-GB" dirty="0"/>
              <a:t>Multiarray biosensors</a:t>
            </a:r>
          </a:p>
        </p:txBody>
      </p:sp>
      <p:pic>
        <p:nvPicPr>
          <p:cNvPr id="47" name="Picture 1" descr="page5image2016621328">
            <a:extLst>
              <a:ext uri="{FF2B5EF4-FFF2-40B4-BE49-F238E27FC236}">
                <a16:creationId xmlns:a16="http://schemas.microsoft.com/office/drawing/2014/main" id="{E54A8B5A-68A1-514F-B9A0-B884A6742DE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54453"/>
          <a:stretch/>
        </p:blipFill>
        <p:spPr bwMode="auto">
          <a:xfrm>
            <a:off x="10300406" y="2071675"/>
            <a:ext cx="1626651" cy="1079842"/>
          </a:xfrm>
          <a:prstGeom prst="rect">
            <a:avLst/>
          </a:prstGeom>
          <a:noFill/>
          <a:extLst>
            <a:ext uri="{909E8E84-426E-40DD-AFC4-6F175D3DCCD1}">
              <a14:hiddenFill xmlns:a14="http://schemas.microsoft.com/office/drawing/2010/main">
                <a:solidFill>
                  <a:srgbClr val="FFFFFF"/>
                </a:solidFill>
              </a14:hiddenFill>
            </a:ext>
          </a:extLst>
        </p:spPr>
      </p:pic>
      <p:sp>
        <p:nvSpPr>
          <p:cNvPr id="48" name="Title 4">
            <a:extLst>
              <a:ext uri="{FF2B5EF4-FFF2-40B4-BE49-F238E27FC236}">
                <a16:creationId xmlns:a16="http://schemas.microsoft.com/office/drawing/2014/main" id="{43AB9D89-4678-4B3C-8679-3E429EFBB2DD}"/>
              </a:ext>
            </a:extLst>
          </p:cNvPr>
          <p:cNvSpPr txBox="1">
            <a:spLocks/>
          </p:cNvSpPr>
          <p:nvPr/>
        </p:nvSpPr>
        <p:spPr bwMode="auto">
          <a:xfrm>
            <a:off x="989245" y="109393"/>
            <a:ext cx="9311161" cy="969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ctr" rtl="0" eaLnBrk="1" fontAlgn="base" hangingPunct="1">
              <a:spcBef>
                <a:spcPct val="0"/>
              </a:spcBef>
              <a:spcAft>
                <a:spcPct val="0"/>
              </a:spcAft>
              <a:defRPr sz="5999"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pPr algn="l"/>
            <a:r>
              <a:rPr lang="en-GB" sz="3000" kern="0" dirty="0"/>
              <a:t>Module BED1: Maria Dimaki, Winnie </a:t>
            </a:r>
          </a:p>
          <a:p>
            <a:pPr algn="l"/>
            <a:r>
              <a:rPr lang="en-GB" sz="3000" kern="0" dirty="0"/>
              <a:t>Svendsen (Bioengineering)</a:t>
            </a:r>
          </a:p>
        </p:txBody>
      </p:sp>
      <p:pic>
        <p:nvPicPr>
          <p:cNvPr id="42" name="DMF TC008 Video">
            <a:hlinkClick r:id="" action="ppaction://media"/>
            <a:extLst>
              <a:ext uri="{FF2B5EF4-FFF2-40B4-BE49-F238E27FC236}">
                <a16:creationId xmlns:a16="http://schemas.microsoft.com/office/drawing/2014/main" id="{4544412C-D1B4-7F46-96BB-5C195722EAD6}"/>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309381" y="4916038"/>
            <a:ext cx="2373934" cy="1335338"/>
          </a:xfrm>
          <a:prstGeom prst="rect">
            <a:avLst/>
          </a:prstGeom>
        </p:spPr>
      </p:pic>
      <p:sp>
        <p:nvSpPr>
          <p:cNvPr id="49" name="textruta 11">
            <a:extLst>
              <a:ext uri="{FF2B5EF4-FFF2-40B4-BE49-F238E27FC236}">
                <a16:creationId xmlns:a16="http://schemas.microsoft.com/office/drawing/2014/main" id="{471EDF01-B66D-7944-894E-90D188CFF724}"/>
              </a:ext>
            </a:extLst>
          </p:cNvPr>
          <p:cNvSpPr txBox="1"/>
          <p:nvPr/>
        </p:nvSpPr>
        <p:spPr>
          <a:xfrm>
            <a:off x="6309381" y="6182416"/>
            <a:ext cx="2205766" cy="338510"/>
          </a:xfrm>
          <a:prstGeom prst="rect">
            <a:avLst/>
          </a:prstGeom>
          <a:noFill/>
        </p:spPr>
        <p:txBody>
          <a:bodyPr wrap="none" rtlCol="0">
            <a:spAutoFit/>
          </a:bodyPr>
          <a:lstStyle/>
          <a:p>
            <a:r>
              <a:rPr lang="en-GB" dirty="0"/>
              <a:t>Digital microfluidics</a:t>
            </a:r>
          </a:p>
        </p:txBody>
      </p:sp>
      <p:pic>
        <p:nvPicPr>
          <p:cNvPr id="51" name="Picture 50">
            <a:extLst>
              <a:ext uri="{FF2B5EF4-FFF2-40B4-BE49-F238E27FC236}">
                <a16:creationId xmlns:a16="http://schemas.microsoft.com/office/drawing/2014/main" id="{82DABFA2-6115-9C48-8A28-6080424ACF0E}"/>
              </a:ext>
            </a:extLst>
          </p:cNvPr>
          <p:cNvPicPr>
            <a:picLocks noChangeAspect="1"/>
          </p:cNvPicPr>
          <p:nvPr/>
        </p:nvPicPr>
        <p:blipFill>
          <a:blip r:embed="rId12"/>
          <a:stretch>
            <a:fillRect/>
          </a:stretch>
        </p:blipFill>
        <p:spPr>
          <a:xfrm>
            <a:off x="10250052" y="3343866"/>
            <a:ext cx="1915444" cy="1436583"/>
          </a:xfrm>
          <a:prstGeom prst="rect">
            <a:avLst/>
          </a:prstGeom>
        </p:spPr>
      </p:pic>
      <p:sp>
        <p:nvSpPr>
          <p:cNvPr id="43" name="TextBox 42"/>
          <p:cNvSpPr txBox="1"/>
          <p:nvPr/>
        </p:nvSpPr>
        <p:spPr>
          <a:xfrm>
            <a:off x="10513323" y="1804365"/>
            <a:ext cx="1491084" cy="307777"/>
          </a:xfrm>
          <a:prstGeom prst="rect">
            <a:avLst/>
          </a:prstGeom>
          <a:noFill/>
        </p:spPr>
        <p:txBody>
          <a:bodyPr wrap="square" rtlCol="0">
            <a:spAutoFit/>
          </a:bodyPr>
          <a:lstStyle/>
          <a:p>
            <a:r>
              <a:rPr lang="da-DK" sz="1400" dirty="0">
                <a:solidFill>
                  <a:srgbClr val="000000"/>
                </a:solidFill>
              </a:rPr>
              <a:t>madi@dtu.dk</a:t>
            </a: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34864" y="101488"/>
            <a:ext cx="1109582" cy="1667735"/>
          </a:xfrm>
          <a:prstGeom prst="rect">
            <a:avLst/>
          </a:prstGeom>
        </p:spPr>
      </p:pic>
      <p:pic>
        <p:nvPicPr>
          <p:cNvPr id="5" name="Picture 4" descr="A person with blonde hair wearing glasses&#10;&#10;Description automatically generated">
            <a:extLst>
              <a:ext uri="{FF2B5EF4-FFF2-40B4-BE49-F238E27FC236}">
                <a16:creationId xmlns:a16="http://schemas.microsoft.com/office/drawing/2014/main" id="{321FB8B5-CB8D-86FC-111F-7AE5B5F6C5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60586" y="247973"/>
            <a:ext cx="1422536" cy="1272504"/>
          </a:xfrm>
          <a:prstGeom prst="rect">
            <a:avLst/>
          </a:prstGeom>
        </p:spPr>
      </p:pic>
      <p:sp>
        <p:nvSpPr>
          <p:cNvPr id="7" name="TextBox 6">
            <a:extLst>
              <a:ext uri="{FF2B5EF4-FFF2-40B4-BE49-F238E27FC236}">
                <a16:creationId xmlns:a16="http://schemas.microsoft.com/office/drawing/2014/main" id="{C07B84CB-5BCE-9AFB-72F0-B3A0B781A183}"/>
              </a:ext>
            </a:extLst>
          </p:cNvPr>
          <p:cNvSpPr txBox="1"/>
          <p:nvPr/>
        </p:nvSpPr>
        <p:spPr>
          <a:xfrm>
            <a:off x="8976551" y="1540058"/>
            <a:ext cx="1491084" cy="307777"/>
          </a:xfrm>
          <a:prstGeom prst="rect">
            <a:avLst/>
          </a:prstGeom>
          <a:noFill/>
        </p:spPr>
        <p:txBody>
          <a:bodyPr wrap="square" rtlCol="0">
            <a:spAutoFit/>
          </a:bodyPr>
          <a:lstStyle/>
          <a:p>
            <a:r>
              <a:rPr lang="da-DK" sz="1400" dirty="0">
                <a:solidFill>
                  <a:srgbClr val="000000"/>
                </a:solidFill>
              </a:rPr>
              <a:t>wisv@dtu.dk</a:t>
            </a:r>
          </a:p>
        </p:txBody>
      </p:sp>
    </p:spTree>
    <p:extLst>
      <p:ext uri="{BB962C8B-B14F-4D97-AF65-F5344CB8AC3E}">
        <p14:creationId xmlns:p14="http://schemas.microsoft.com/office/powerpoint/2010/main" val="336219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13" fill="hold" display="0">
                  <p:stCondLst>
                    <p:cond delay="indefinite"/>
                  </p:stCondLst>
                </p:cTn>
                <p:tgtEl>
                  <p:spTgt spid="4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E03454-8C04-8B47-9BB3-4F901A8FE53F}"/>
              </a:ext>
            </a:extLst>
          </p:cNvPr>
          <p:cNvSpPr txBox="1">
            <a:spLocks/>
          </p:cNvSpPr>
          <p:nvPr/>
        </p:nvSpPr>
        <p:spPr bwMode="auto">
          <a:xfrm>
            <a:off x="622598" y="94376"/>
            <a:ext cx="10506561" cy="986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ctr" rtl="0" eaLnBrk="1" fontAlgn="base" hangingPunct="1">
              <a:spcBef>
                <a:spcPct val="0"/>
              </a:spcBef>
              <a:spcAft>
                <a:spcPct val="0"/>
              </a:spcAft>
              <a:defRPr sz="5999"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sz="3000" kern="0" dirty="0"/>
              <a:t>BED2+BED3– Jenny Emnéus (Bioengineering) + </a:t>
            </a:r>
          </a:p>
          <a:p>
            <a:r>
              <a:rPr lang="en-GB" sz="3000" kern="0" dirty="0"/>
              <a:t>Stephan S. Keller (DTU </a:t>
            </a:r>
            <a:r>
              <a:rPr lang="en-GB" sz="3000" kern="0" dirty="0" err="1"/>
              <a:t>Nanolab</a:t>
            </a:r>
            <a:r>
              <a:rPr lang="en-GB" sz="3000" kern="0" dirty="0"/>
              <a:t>)</a:t>
            </a:r>
          </a:p>
        </p:txBody>
      </p:sp>
      <p:sp>
        <p:nvSpPr>
          <p:cNvPr id="6" name="Rectangle 5">
            <a:extLst>
              <a:ext uri="{FF2B5EF4-FFF2-40B4-BE49-F238E27FC236}">
                <a16:creationId xmlns:a16="http://schemas.microsoft.com/office/drawing/2014/main" id="{502B1E9B-A6E1-804A-8389-C98EEEBE7B63}"/>
              </a:ext>
            </a:extLst>
          </p:cNvPr>
          <p:cNvSpPr/>
          <p:nvPr/>
        </p:nvSpPr>
        <p:spPr>
          <a:xfrm>
            <a:off x="314211" y="1222417"/>
            <a:ext cx="10624153" cy="3231233"/>
          </a:xfrm>
          <a:prstGeom prst="rect">
            <a:avLst/>
          </a:prstGeom>
        </p:spPr>
        <p:txBody>
          <a:bodyPr wrap="none">
            <a:spAutoFit/>
          </a:bodyPr>
          <a:lstStyle/>
          <a:p>
            <a:r>
              <a:rPr lang="en-GB" sz="2400" b="1" dirty="0"/>
              <a:t>Future and emerging technologies</a:t>
            </a:r>
          </a:p>
          <a:p>
            <a:pPr marL="285721" indent="-285721">
              <a:buFont typeface="Courier New" panose="02070309020205020404" pitchFamily="49" charset="0"/>
              <a:buChar char="o"/>
            </a:pPr>
            <a:r>
              <a:rPr lang="en-GB" sz="2400" dirty="0"/>
              <a:t>Biofuel- and </a:t>
            </a:r>
            <a:r>
              <a:rPr lang="en-GB" sz="2400" dirty="0" err="1"/>
              <a:t>biophotovoltaic</a:t>
            </a:r>
            <a:r>
              <a:rPr lang="en-GB" sz="2400" dirty="0"/>
              <a:t> cells</a:t>
            </a:r>
          </a:p>
          <a:p>
            <a:pPr marL="285721" indent="-285721">
              <a:buFont typeface="Courier New" panose="02070309020205020404" pitchFamily="49" charset="0"/>
              <a:buChar char="o"/>
            </a:pPr>
            <a:r>
              <a:rPr lang="en-GB" sz="2400" dirty="0"/>
              <a:t>Wearable systems </a:t>
            </a:r>
          </a:p>
          <a:p>
            <a:pPr marL="285721" indent="-285721">
              <a:buFont typeface="Courier New" panose="02070309020205020404" pitchFamily="49" charset="0"/>
              <a:buChar char="o"/>
            </a:pPr>
            <a:r>
              <a:rPr lang="en-GB" sz="2400" dirty="0"/>
              <a:t>Functional scaffolds for 3D cell culture, drug delivery and sensing</a:t>
            </a:r>
          </a:p>
          <a:p>
            <a:pPr marL="285721" indent="-285721">
              <a:buFont typeface="Courier New" panose="02070309020205020404" pitchFamily="49" charset="0"/>
              <a:buChar char="o"/>
            </a:pPr>
            <a:r>
              <a:rPr lang="en-GB" sz="2400" dirty="0"/>
              <a:t>Disease modelling systems</a:t>
            </a:r>
          </a:p>
          <a:p>
            <a:pPr marL="285721" indent="-285721">
              <a:buFont typeface="Courier New" panose="02070309020205020404" pitchFamily="49" charset="0"/>
              <a:buChar char="o"/>
            </a:pPr>
            <a:r>
              <a:rPr lang="en-GB" sz="2400" dirty="0"/>
              <a:t>Brain bio implants</a:t>
            </a:r>
          </a:p>
        </p:txBody>
      </p:sp>
      <p:pic>
        <p:nvPicPr>
          <p:cNvPr id="8" name="Bildobjekt 19">
            <a:extLst>
              <a:ext uri="{FF2B5EF4-FFF2-40B4-BE49-F238E27FC236}">
                <a16:creationId xmlns:a16="http://schemas.microsoft.com/office/drawing/2014/main" id="{6E5E9B88-BCFE-4C49-B255-19BF38F13FCB}"/>
              </a:ext>
            </a:extLst>
          </p:cNvPr>
          <p:cNvPicPr>
            <a:picLocks noChangeAspect="1"/>
          </p:cNvPicPr>
          <p:nvPr/>
        </p:nvPicPr>
        <p:blipFill>
          <a:blip r:embed="rId2"/>
          <a:stretch>
            <a:fillRect/>
          </a:stretch>
        </p:blipFill>
        <p:spPr>
          <a:xfrm>
            <a:off x="9459114" y="1122802"/>
            <a:ext cx="1202155" cy="1602872"/>
          </a:xfrm>
          <a:prstGeom prst="rect">
            <a:avLst/>
          </a:prstGeom>
        </p:spPr>
      </p:pic>
      <p:sp>
        <p:nvSpPr>
          <p:cNvPr id="12" name="textruta 43">
            <a:extLst>
              <a:ext uri="{FF2B5EF4-FFF2-40B4-BE49-F238E27FC236}">
                <a16:creationId xmlns:a16="http://schemas.microsoft.com/office/drawing/2014/main" id="{FD3A3792-0A87-C64A-B28E-E1A31B5DB152}"/>
              </a:ext>
            </a:extLst>
          </p:cNvPr>
          <p:cNvSpPr txBox="1"/>
          <p:nvPr/>
        </p:nvSpPr>
        <p:spPr>
          <a:xfrm>
            <a:off x="8971555" y="3505136"/>
            <a:ext cx="1982593" cy="338510"/>
          </a:xfrm>
          <a:prstGeom prst="rect">
            <a:avLst/>
          </a:prstGeom>
          <a:noFill/>
        </p:spPr>
        <p:txBody>
          <a:bodyPr wrap="none" rtlCol="0">
            <a:spAutoFit/>
          </a:bodyPr>
          <a:lstStyle/>
          <a:p>
            <a:r>
              <a:rPr lang="en-GB" dirty="0"/>
              <a:t>Brain bioimplants</a:t>
            </a:r>
          </a:p>
        </p:txBody>
      </p:sp>
      <p:pic>
        <p:nvPicPr>
          <p:cNvPr id="13" name="Bildobjekt 44">
            <a:extLst>
              <a:ext uri="{FF2B5EF4-FFF2-40B4-BE49-F238E27FC236}">
                <a16:creationId xmlns:a16="http://schemas.microsoft.com/office/drawing/2014/main" id="{241234A1-2B6C-5945-87CF-19B826CAEE50}"/>
              </a:ext>
            </a:extLst>
          </p:cNvPr>
          <p:cNvPicPr>
            <a:picLocks noChangeAspect="1"/>
          </p:cNvPicPr>
          <p:nvPr/>
        </p:nvPicPr>
        <p:blipFill rotWithShape="1">
          <a:blip r:embed="rId3"/>
          <a:srcRect l="63020" t="15220" r="1212" b="44936"/>
          <a:stretch/>
        </p:blipFill>
        <p:spPr>
          <a:xfrm>
            <a:off x="257853" y="4752370"/>
            <a:ext cx="2308961" cy="1707084"/>
          </a:xfrm>
          <a:prstGeom prst="rect">
            <a:avLst/>
          </a:prstGeom>
        </p:spPr>
      </p:pic>
      <p:sp>
        <p:nvSpPr>
          <p:cNvPr id="14" name="Rektangel 45">
            <a:extLst>
              <a:ext uri="{FF2B5EF4-FFF2-40B4-BE49-F238E27FC236}">
                <a16:creationId xmlns:a16="http://schemas.microsoft.com/office/drawing/2014/main" id="{BBF781BF-675E-1243-BF8E-8F098651DCBB}"/>
              </a:ext>
            </a:extLst>
          </p:cNvPr>
          <p:cNvSpPr/>
          <p:nvPr/>
        </p:nvSpPr>
        <p:spPr>
          <a:xfrm>
            <a:off x="468975" y="4399464"/>
            <a:ext cx="2305972" cy="338510"/>
          </a:xfrm>
          <a:prstGeom prst="rect">
            <a:avLst/>
          </a:prstGeom>
        </p:spPr>
        <p:txBody>
          <a:bodyPr wrap="none">
            <a:spAutoFit/>
          </a:bodyPr>
          <a:lstStyle/>
          <a:p>
            <a:r>
              <a:rPr lang="en-GB" dirty="0"/>
              <a:t>Wearable biosensors</a:t>
            </a:r>
          </a:p>
        </p:txBody>
      </p:sp>
      <p:pic>
        <p:nvPicPr>
          <p:cNvPr id="19" name="Bildobjekt 14">
            <a:extLst>
              <a:ext uri="{FF2B5EF4-FFF2-40B4-BE49-F238E27FC236}">
                <a16:creationId xmlns:a16="http://schemas.microsoft.com/office/drawing/2014/main" id="{D8A2636F-F652-2343-B296-7966A4BC9C2A}"/>
              </a:ext>
            </a:extLst>
          </p:cNvPr>
          <p:cNvPicPr>
            <a:picLocks noChangeAspect="1"/>
          </p:cNvPicPr>
          <p:nvPr/>
        </p:nvPicPr>
        <p:blipFill>
          <a:blip r:embed="rId4"/>
          <a:stretch>
            <a:fillRect/>
          </a:stretch>
        </p:blipFill>
        <p:spPr>
          <a:xfrm>
            <a:off x="3256898" y="4398759"/>
            <a:ext cx="4243258" cy="1982658"/>
          </a:xfrm>
          <a:prstGeom prst="rect">
            <a:avLst/>
          </a:prstGeom>
        </p:spPr>
      </p:pic>
      <p:sp>
        <p:nvSpPr>
          <p:cNvPr id="20" name="Rectangle 19">
            <a:extLst>
              <a:ext uri="{FF2B5EF4-FFF2-40B4-BE49-F238E27FC236}">
                <a16:creationId xmlns:a16="http://schemas.microsoft.com/office/drawing/2014/main" id="{EEA971BA-A67E-E54A-BCCF-EC250C429CEE}"/>
              </a:ext>
            </a:extLst>
          </p:cNvPr>
          <p:cNvSpPr/>
          <p:nvPr/>
        </p:nvSpPr>
        <p:spPr>
          <a:xfrm>
            <a:off x="4421369" y="4029475"/>
            <a:ext cx="2055103" cy="338510"/>
          </a:xfrm>
          <a:prstGeom prst="rect">
            <a:avLst/>
          </a:prstGeom>
        </p:spPr>
        <p:txBody>
          <a:bodyPr wrap="none">
            <a:spAutoFit/>
          </a:bodyPr>
          <a:lstStyle/>
          <a:p>
            <a:r>
              <a:rPr lang="en-GB" dirty="0"/>
              <a:t>Disease modelling</a:t>
            </a:r>
          </a:p>
        </p:txBody>
      </p:sp>
      <p:pic>
        <p:nvPicPr>
          <p:cNvPr id="11" name="Bildobjekt 42">
            <a:extLst>
              <a:ext uri="{FF2B5EF4-FFF2-40B4-BE49-F238E27FC236}">
                <a16:creationId xmlns:a16="http://schemas.microsoft.com/office/drawing/2014/main" id="{F7AF1BAF-2BC8-A049-8741-001072018C1D}"/>
              </a:ext>
            </a:extLst>
          </p:cNvPr>
          <p:cNvPicPr/>
          <p:nvPr/>
        </p:nvPicPr>
        <p:blipFill>
          <a:blip r:embed="rId5"/>
          <a:stretch>
            <a:fillRect/>
          </a:stretch>
        </p:blipFill>
        <p:spPr>
          <a:xfrm>
            <a:off x="7707748" y="3754098"/>
            <a:ext cx="4059759" cy="1610070"/>
          </a:xfrm>
          <a:prstGeom prst="rect">
            <a:avLst/>
          </a:prstGeom>
        </p:spPr>
      </p:pic>
      <p:pic>
        <p:nvPicPr>
          <p:cNvPr id="21" name="Bildobjekt 14">
            <a:extLst>
              <a:ext uri="{FF2B5EF4-FFF2-40B4-BE49-F238E27FC236}">
                <a16:creationId xmlns:a16="http://schemas.microsoft.com/office/drawing/2014/main" id="{8042F786-7015-DD42-AB31-A52B07F9D3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231" t="23083" r="30844" b="33436"/>
          <a:stretch/>
        </p:blipFill>
        <p:spPr>
          <a:xfrm>
            <a:off x="7684727" y="5278865"/>
            <a:ext cx="1980576" cy="1133722"/>
          </a:xfrm>
          <a:prstGeom prst="rect">
            <a:avLst/>
          </a:prstGeom>
        </p:spPr>
      </p:pic>
      <p:pic>
        <p:nvPicPr>
          <p:cNvPr id="23" name="Immagine 14" descr="Immagine che contiene tavolo, sedendo, interni, tastiera&#10;&#10;Descrizione generata automaticamente">
            <a:extLst>
              <a:ext uri="{FF2B5EF4-FFF2-40B4-BE49-F238E27FC236}">
                <a16:creationId xmlns:a16="http://schemas.microsoft.com/office/drawing/2014/main" id="{42E0F226-2A51-064B-BF02-B64085C2B2C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800" b="10726"/>
          <a:stretch/>
        </p:blipFill>
        <p:spPr>
          <a:xfrm>
            <a:off x="9665303" y="5299225"/>
            <a:ext cx="2102204" cy="1133722"/>
          </a:xfrm>
          <a:prstGeom prst="rect">
            <a:avLst/>
          </a:prstGeom>
        </p:spPr>
      </p:pic>
      <p:pic>
        <p:nvPicPr>
          <p:cNvPr id="15" name="Bild 2" descr="Jenny 2015">
            <a:extLst>
              <a:ext uri="{FF2B5EF4-FFF2-40B4-BE49-F238E27FC236}">
                <a16:creationId xmlns:a16="http://schemas.microsoft.com/office/drawing/2014/main" id="{1106020F-3D53-0E46-9C2E-FF9450706309}"/>
              </a:ext>
            </a:extLst>
          </p:cNvPr>
          <p:cNvPicPr/>
          <p:nvPr/>
        </p:nvPicPr>
        <p:blipFill rotWithShape="1">
          <a:blip r:embed="rId8" cstate="print">
            <a:extLst>
              <a:ext uri="{28A0092B-C50C-407E-A947-70E740481C1C}">
                <a14:useLocalDpi xmlns:a14="http://schemas.microsoft.com/office/drawing/2010/main" val="0"/>
              </a:ext>
            </a:extLst>
          </a:blip>
          <a:srcRect l="27372" t="15152" r="27464" b="33333"/>
          <a:stretch/>
        </p:blipFill>
        <p:spPr bwMode="auto">
          <a:xfrm>
            <a:off x="7823398" y="1122801"/>
            <a:ext cx="1290400" cy="1602872"/>
          </a:xfrm>
          <a:prstGeom prst="rect">
            <a:avLst/>
          </a:prstGeom>
          <a:noFill/>
          <a:ln>
            <a:noFill/>
          </a:ln>
        </p:spPr>
      </p:pic>
      <p:sp>
        <p:nvSpPr>
          <p:cNvPr id="16" name="TextBox 15"/>
          <p:cNvSpPr txBox="1"/>
          <p:nvPr/>
        </p:nvSpPr>
        <p:spPr>
          <a:xfrm>
            <a:off x="7795372" y="2708551"/>
            <a:ext cx="1491084" cy="307777"/>
          </a:xfrm>
          <a:prstGeom prst="rect">
            <a:avLst/>
          </a:prstGeom>
          <a:noFill/>
        </p:spPr>
        <p:txBody>
          <a:bodyPr wrap="square" rtlCol="0">
            <a:spAutoFit/>
          </a:bodyPr>
          <a:lstStyle/>
          <a:p>
            <a:pPr fontAlgn="base">
              <a:spcBef>
                <a:spcPct val="50000"/>
              </a:spcBef>
              <a:spcAft>
                <a:spcPct val="0"/>
              </a:spcAft>
            </a:pPr>
            <a:r>
              <a:rPr lang="da-DK" sz="1400" dirty="0">
                <a:solidFill>
                  <a:srgbClr val="000000"/>
                </a:solidFill>
              </a:rPr>
              <a:t>jemn@dtu.dk</a:t>
            </a:r>
          </a:p>
        </p:txBody>
      </p:sp>
      <p:sp>
        <p:nvSpPr>
          <p:cNvPr id="17" name="TextBox 16"/>
          <p:cNvSpPr txBox="1"/>
          <p:nvPr/>
        </p:nvSpPr>
        <p:spPr>
          <a:xfrm>
            <a:off x="9429275" y="2721146"/>
            <a:ext cx="1491084" cy="307777"/>
          </a:xfrm>
          <a:prstGeom prst="rect">
            <a:avLst/>
          </a:prstGeom>
          <a:noFill/>
        </p:spPr>
        <p:txBody>
          <a:bodyPr wrap="square" rtlCol="0">
            <a:spAutoFit/>
          </a:bodyPr>
          <a:lstStyle/>
          <a:p>
            <a:pPr fontAlgn="base">
              <a:spcBef>
                <a:spcPct val="50000"/>
              </a:spcBef>
              <a:spcAft>
                <a:spcPct val="0"/>
              </a:spcAft>
            </a:pPr>
            <a:r>
              <a:rPr lang="da-DK" sz="1400" dirty="0">
                <a:solidFill>
                  <a:srgbClr val="000000"/>
                </a:solidFill>
              </a:rPr>
              <a:t>suke@dtu.dk</a:t>
            </a:r>
          </a:p>
        </p:txBody>
      </p:sp>
    </p:spTree>
    <p:extLst>
      <p:ext uri="{BB962C8B-B14F-4D97-AF65-F5344CB8AC3E}">
        <p14:creationId xmlns:p14="http://schemas.microsoft.com/office/powerpoint/2010/main" val="190987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821170" y="1022539"/>
            <a:ext cx="3243714" cy="2635705"/>
            <a:chOff x="280288" y="1585383"/>
            <a:chExt cx="3243714" cy="2635705"/>
          </a:xfrm>
        </p:grpSpPr>
        <p:pic>
          <p:nvPicPr>
            <p:cNvPr id="8" name="Picture 7"/>
            <p:cNvPicPr>
              <a:picLocks noChangeAspect="1"/>
            </p:cNvPicPr>
            <p:nvPr/>
          </p:nvPicPr>
          <p:blipFill rotWithShape="1">
            <a:blip r:embed="rId5"/>
            <a:srcRect t="13696" r="22538" b="15831"/>
            <a:stretch/>
          </p:blipFill>
          <p:spPr>
            <a:xfrm>
              <a:off x="280288" y="1988840"/>
              <a:ext cx="3243714"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p:cNvSpPr txBox="1"/>
            <p:nvPr/>
          </p:nvSpPr>
          <p:spPr>
            <a:xfrm>
              <a:off x="401351" y="1585383"/>
              <a:ext cx="2691589" cy="246221"/>
            </a:xfrm>
            <a:prstGeom prst="rect">
              <a:avLst/>
            </a:prstGeom>
            <a:noFill/>
          </p:spPr>
          <p:txBody>
            <a:bodyPr wrap="square" lIns="0" tIns="0" rIns="0" bIns="0" rtlCol="0">
              <a:spAutoFit/>
            </a:bodyPr>
            <a:lstStyle/>
            <a:p>
              <a:pPr algn="l">
                <a:spcBef>
                  <a:spcPts val="432"/>
                </a:spcBef>
              </a:pPr>
              <a:r>
                <a:rPr lang="en-GB" dirty="0">
                  <a:latin typeface="+mn-lt"/>
                </a:rPr>
                <a:t>Visualization</a:t>
              </a:r>
            </a:p>
          </p:txBody>
        </p:sp>
      </p:grpSp>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a:xfrm>
            <a:off x="2233802" y="406352"/>
            <a:ext cx="7704856" cy="482593"/>
          </a:xfrm>
        </p:spPr>
        <p:txBody>
          <a:bodyPr/>
          <a:lstStyle/>
          <a:p>
            <a:r>
              <a:rPr lang="en-GB" dirty="0"/>
              <a:t>BED4 – Vincenzo Esposito (DTU Energy)</a:t>
            </a:r>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a:xfrm>
            <a:off x="324761" y="1268760"/>
            <a:ext cx="3818083" cy="1503932"/>
          </a:xfrm>
        </p:spPr>
        <p:txBody>
          <a:bodyPr/>
          <a:lstStyle/>
          <a:p>
            <a:pPr marL="0" indent="0">
              <a:buNone/>
            </a:pPr>
            <a:r>
              <a:rPr lang="en-US" dirty="0"/>
              <a:t>We look at fundamentals, applications and new trends in using materials with </a:t>
            </a:r>
            <a:r>
              <a:rPr lang="en-US" b="1" u="sng" dirty="0"/>
              <a:t>electromechanical</a:t>
            </a:r>
            <a:r>
              <a:rPr lang="en-US" dirty="0"/>
              <a:t> functionalities for bio-medical science</a:t>
            </a:r>
          </a:p>
        </p:txBody>
      </p:sp>
      <p:sp>
        <p:nvSpPr>
          <p:cNvPr id="10" name="FLD_Presentation Title"/>
          <p:cNvSpPr>
            <a:spLocks noGrp="1"/>
          </p:cNvSpPr>
          <p:nvPr>
            <p:ph type="ftr" sz="quarter" idx="10"/>
          </p:nvPr>
        </p:nvSpPr>
        <p:spPr/>
        <p:txBody>
          <a:bodyPr/>
          <a:lstStyle/>
          <a:p>
            <a:endParaRPr lang="en-GB" dirty="0"/>
          </a:p>
        </p:txBody>
      </p:sp>
      <p:pic>
        <p:nvPicPr>
          <p:cNvPr id="7" name="Picture 2" descr="C:\Users\VIES\Downloads\gif (10).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84283" y="2636912"/>
            <a:ext cx="4224470" cy="237626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8387511" y="1052736"/>
            <a:ext cx="3324319" cy="2603282"/>
            <a:chOff x="838432" y="3617354"/>
            <a:chExt cx="3324319" cy="2603282"/>
          </a:xfrm>
        </p:grpSpPr>
        <p:sp>
          <p:nvSpPr>
            <p:cNvPr id="12" name="TextBox 11"/>
            <p:cNvSpPr txBox="1"/>
            <p:nvPr/>
          </p:nvSpPr>
          <p:spPr>
            <a:xfrm>
              <a:off x="884132" y="3617354"/>
              <a:ext cx="2691589" cy="246221"/>
            </a:xfrm>
            <a:prstGeom prst="rect">
              <a:avLst/>
            </a:prstGeom>
            <a:noFill/>
          </p:spPr>
          <p:txBody>
            <a:bodyPr wrap="square" lIns="0" tIns="0" rIns="0" bIns="0" rtlCol="0">
              <a:spAutoFit/>
            </a:bodyPr>
            <a:lstStyle/>
            <a:p>
              <a:pPr algn="l">
                <a:spcBef>
                  <a:spcPts val="432"/>
                </a:spcBef>
              </a:pPr>
              <a:r>
                <a:rPr lang="en-GB" dirty="0">
                  <a:latin typeface="+mn-lt"/>
                </a:rPr>
                <a:t>Diagnostics and lab on chip</a:t>
              </a:r>
            </a:p>
          </p:txBody>
        </p:sp>
        <p:pic>
          <p:nvPicPr>
            <p:cNvPr id="13" name="Picture 12"/>
            <p:cNvPicPr>
              <a:picLocks noChangeAspect="1"/>
            </p:cNvPicPr>
            <p:nvPr/>
          </p:nvPicPr>
          <p:blipFill>
            <a:blip r:embed="rId7"/>
            <a:stretch>
              <a:fillRect/>
            </a:stretch>
          </p:blipFill>
          <p:spPr>
            <a:xfrm>
              <a:off x="838432" y="3990614"/>
              <a:ext cx="3324319" cy="2230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Group 13"/>
          <p:cNvGrpSpPr/>
          <p:nvPr/>
        </p:nvGrpSpPr>
        <p:grpSpPr>
          <a:xfrm>
            <a:off x="6628189" y="3933056"/>
            <a:ext cx="3518643" cy="2473204"/>
            <a:chOff x="8481219" y="3713950"/>
            <a:chExt cx="3518643" cy="2473204"/>
          </a:xfrm>
        </p:grpSpPr>
        <p:pic>
          <p:nvPicPr>
            <p:cNvPr id="15" name="Picture 14"/>
            <p:cNvPicPr>
              <a:picLocks noChangeAspect="1"/>
            </p:cNvPicPr>
            <p:nvPr/>
          </p:nvPicPr>
          <p:blipFill>
            <a:blip r:embed="rId8"/>
            <a:stretch>
              <a:fillRect/>
            </a:stretch>
          </p:blipFill>
          <p:spPr>
            <a:xfrm>
              <a:off x="8481219" y="4339866"/>
              <a:ext cx="3518643" cy="1847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p:cNvSpPr txBox="1"/>
            <p:nvPr/>
          </p:nvSpPr>
          <p:spPr>
            <a:xfrm>
              <a:off x="9210813" y="3713950"/>
              <a:ext cx="1780937" cy="543739"/>
            </a:xfrm>
            <a:prstGeom prst="rect">
              <a:avLst/>
            </a:prstGeom>
            <a:noFill/>
          </p:spPr>
          <p:txBody>
            <a:bodyPr wrap="none" lIns="0" tIns="0" rIns="0" bIns="0" rtlCol="0">
              <a:spAutoFit/>
            </a:bodyPr>
            <a:lstStyle/>
            <a:p>
              <a:pPr algn="l">
                <a:spcBef>
                  <a:spcPts val="432"/>
                </a:spcBef>
              </a:pPr>
              <a:r>
                <a:rPr lang="en-GB" dirty="0">
                  <a:latin typeface="+mn-lt"/>
                </a:rPr>
                <a:t>Implants, prosthetic</a:t>
              </a:r>
            </a:p>
            <a:p>
              <a:pPr algn="l">
                <a:spcBef>
                  <a:spcPts val="432"/>
                </a:spcBef>
              </a:pPr>
              <a:r>
                <a:rPr lang="en-GB" dirty="0">
                  <a:latin typeface="+mn-lt"/>
                </a:rPr>
                <a:t>and smart devices</a:t>
              </a:r>
            </a:p>
          </p:txBody>
        </p:sp>
      </p:grpSp>
      <p:sp>
        <p:nvSpPr>
          <p:cNvPr id="17" name="Right Arrow 16"/>
          <p:cNvSpPr/>
          <p:nvPr/>
        </p:nvSpPr>
        <p:spPr bwMode="auto">
          <a:xfrm rot="13555003">
            <a:off x="2842168" y="4787706"/>
            <a:ext cx="1512168" cy="792088"/>
          </a:xfrm>
          <a:prstGeom prst="rightArrow">
            <a:avLst/>
          </a:prstGeom>
          <a:solidFill>
            <a:srgbClr val="FF0000"/>
          </a:solidFill>
          <a:ln w="9525"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9" name="TextBox 18"/>
          <p:cNvSpPr txBox="1"/>
          <p:nvPr/>
        </p:nvSpPr>
        <p:spPr>
          <a:xfrm flipH="1">
            <a:off x="3412335" y="5913817"/>
            <a:ext cx="2154482" cy="492443"/>
          </a:xfrm>
          <a:prstGeom prst="rect">
            <a:avLst/>
          </a:prstGeom>
          <a:noFill/>
        </p:spPr>
        <p:txBody>
          <a:bodyPr wrap="square" lIns="0" tIns="0" rIns="0" bIns="0" rtlCol="0">
            <a:spAutoFit/>
          </a:bodyPr>
          <a:lstStyle/>
          <a:p>
            <a:pPr algn="l">
              <a:spcBef>
                <a:spcPts val="432"/>
              </a:spcBef>
            </a:pPr>
            <a:r>
              <a:rPr lang="en-GB" dirty="0">
                <a:latin typeface="+mn-lt"/>
              </a:rPr>
              <a:t>Electromechanical materials and devices</a:t>
            </a:r>
          </a:p>
        </p:txBody>
      </p:sp>
      <p:pic>
        <p:nvPicPr>
          <p:cNvPr id="2" name="Picture 1"/>
          <p:cNvPicPr>
            <a:picLocks noChangeAspect="1"/>
          </p:cNvPicPr>
          <p:nvPr/>
        </p:nvPicPr>
        <p:blipFill>
          <a:blip r:embed="rId9"/>
          <a:stretch>
            <a:fillRect/>
          </a:stretch>
        </p:blipFill>
        <p:spPr>
          <a:xfrm>
            <a:off x="10372325" y="4045832"/>
            <a:ext cx="1504950" cy="1962150"/>
          </a:xfrm>
          <a:prstGeom prst="rect">
            <a:avLst/>
          </a:prstGeom>
        </p:spPr>
      </p:pic>
      <p:sp>
        <p:nvSpPr>
          <p:cNvPr id="20" name="TextBox 19"/>
          <p:cNvSpPr txBox="1"/>
          <p:nvPr/>
        </p:nvSpPr>
        <p:spPr>
          <a:xfrm>
            <a:off x="10372325" y="5913817"/>
            <a:ext cx="2045719" cy="630942"/>
          </a:xfrm>
          <a:prstGeom prst="rect">
            <a:avLst/>
          </a:prstGeom>
          <a:noFill/>
        </p:spPr>
        <p:txBody>
          <a:bodyPr wrap="square" rtlCol="0">
            <a:spAutoFit/>
          </a:bodyPr>
          <a:lstStyle/>
          <a:p>
            <a:pPr fontAlgn="base">
              <a:spcBef>
                <a:spcPct val="50000"/>
              </a:spcBef>
              <a:spcAft>
                <a:spcPct val="0"/>
              </a:spcAft>
            </a:pPr>
            <a:r>
              <a:rPr lang="da-DK" sz="1400" dirty="0">
                <a:solidFill>
                  <a:srgbClr val="000000"/>
                </a:solidFill>
              </a:rPr>
              <a:t>Vincenzo Esposito</a:t>
            </a:r>
          </a:p>
          <a:p>
            <a:pPr fontAlgn="base">
              <a:spcBef>
                <a:spcPct val="50000"/>
              </a:spcBef>
              <a:spcAft>
                <a:spcPct val="0"/>
              </a:spcAft>
            </a:pPr>
            <a:r>
              <a:rPr lang="da-DK" sz="1400" dirty="0">
                <a:solidFill>
                  <a:srgbClr val="000000"/>
                </a:solidFill>
              </a:rPr>
              <a:t>vies@dtu.dk</a:t>
            </a:r>
          </a:p>
        </p:txBody>
      </p:sp>
    </p:spTree>
    <p:custDataLst>
      <p:custData r:id="rId1"/>
      <p:custData r:id="rId2"/>
      <p:tags r:id="rId3"/>
    </p:custDataLst>
    <p:extLst>
      <p:ext uri="{BB962C8B-B14F-4D97-AF65-F5344CB8AC3E}">
        <p14:creationId xmlns:p14="http://schemas.microsoft.com/office/powerpoint/2010/main" val="3074071590"/>
      </p:ext>
    </p:extLst>
  </p:cSld>
  <p:clrMapOvr>
    <a:masterClrMapping/>
  </p:clrMapOvr>
  <mc:AlternateContent xmlns:mc="http://schemas.openxmlformats.org/markup-compatibility/2006" xmlns:p14="http://schemas.microsoft.com/office/powerpoint/2010/main">
    <mc:Choice Requires="p14">
      <p:transition spd="slow" p14:dur="2000" advTm="50157"/>
    </mc:Choice>
    <mc:Fallback xmlns="">
      <p:transition spd="slow" advTm="501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500"/>
                                  </p:stCondLst>
                                  <p:childTnLst>
                                    <p:set>
                                      <p:cBhvr>
                                        <p:cTn id="9" dur="1" fill="hold">
                                          <p:stCondLst>
                                            <p:cond delay="0"/>
                                          </p:stCondLst>
                                        </p:cTn>
                                        <p:tgtEl>
                                          <p:spTgt spid="17"/>
                                        </p:tgtEl>
                                        <p:attrNameLst>
                                          <p:attrName>style.visibility</p:attrName>
                                        </p:attrNameLst>
                                      </p:cBhvr>
                                      <p:to>
                                        <p:strVal val="visible"/>
                                      </p:to>
                                    </p:set>
                                  </p:childTnLst>
                                </p:cTn>
                              </p:par>
                              <p:par>
                                <p:cTn id="10" presetID="1" presetClass="entr" presetSubtype="0" fill="hold" grpId="0" nodeType="withEffect">
                                  <p:stCondLst>
                                    <p:cond delay="3500"/>
                                  </p:stCondLst>
                                  <p:childTnLst>
                                    <p:set>
                                      <p:cBhvr>
                                        <p:cTn id="11" dur="1" fill="hold">
                                          <p:stCondLst>
                                            <p:cond delay="0"/>
                                          </p:stCondLst>
                                        </p:cTn>
                                        <p:tgtEl>
                                          <p:spTgt spid="19"/>
                                        </p:tgtEl>
                                        <p:attrNameLst>
                                          <p:attrName>style.visibility</p:attrName>
                                        </p:attrNameLst>
                                      </p:cBhvr>
                                      <p:to>
                                        <p:strVal val="visible"/>
                                      </p:to>
                                    </p:set>
                                  </p:childTnLst>
                                </p:cTn>
                              </p:par>
                            </p:childTnLst>
                          </p:cTn>
                        </p:par>
                        <p:par>
                          <p:cTn id="12" fill="hold">
                            <p:stCondLst>
                              <p:cond delay="3500"/>
                            </p:stCondLst>
                            <p:childTnLst>
                              <p:par>
                                <p:cTn id="13" presetID="1" presetClass="entr" presetSubtype="0" fill="hold" nodeType="afterEffect">
                                  <p:stCondLst>
                                    <p:cond delay="100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4500"/>
                            </p:stCondLst>
                            <p:childTnLst>
                              <p:par>
                                <p:cTn id="16" presetID="1" presetClass="entr" presetSubtype="0" fill="hold" nodeType="afterEffect">
                                  <p:stCondLst>
                                    <p:cond delay="100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5500"/>
                            </p:stCondLst>
                            <p:childTnLst>
                              <p:par>
                                <p:cTn id="19" presetID="1" presetClass="entr" presetSubtype="0" fill="hold" nodeType="afterEffect">
                                  <p:stCondLst>
                                    <p:cond delay="100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FAB735D-E92F-EA42-8B52-4BF4D114B28A}" type="slidenum">
              <a:rPr lang="en-GB" smtClean="0"/>
              <a:t>16</a:t>
            </a:fld>
            <a:endParaRPr lang="en-GB"/>
          </a:p>
        </p:txBody>
      </p:sp>
      <p:sp>
        <p:nvSpPr>
          <p:cNvPr id="5" name="Title 1"/>
          <p:cNvSpPr txBox="1">
            <a:spLocks/>
          </p:cNvSpPr>
          <p:nvPr/>
        </p:nvSpPr>
        <p:spPr bwMode="auto">
          <a:xfrm>
            <a:off x="2854846" y="2204864"/>
            <a:ext cx="6624736"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ctr" rtl="0" eaLnBrk="1" fontAlgn="base" hangingPunct="1">
              <a:spcBef>
                <a:spcPct val="0"/>
              </a:spcBef>
              <a:spcAft>
                <a:spcPct val="0"/>
              </a:spcAft>
              <a:defRPr sz="5999"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US" sz="3000" kern="0" dirty="0" err="1"/>
              <a:t>Biomimetics</a:t>
            </a:r>
            <a:r>
              <a:rPr lang="en-US" sz="3000" kern="0" dirty="0"/>
              <a:t>, Biomaterials, Bioinspired design track - </a:t>
            </a:r>
            <a:r>
              <a:rPr lang="en-US" sz="3000" kern="0" dirty="0" err="1"/>
              <a:t>MIM</a:t>
            </a:r>
            <a:endParaRPr lang="en-US" sz="3000" kern="0" dirty="0"/>
          </a:p>
        </p:txBody>
      </p:sp>
    </p:spTree>
    <p:extLst>
      <p:ext uri="{BB962C8B-B14F-4D97-AF65-F5344CB8AC3E}">
        <p14:creationId xmlns:p14="http://schemas.microsoft.com/office/powerpoint/2010/main" val="1442174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a:extLst>
              <a:ext uri="{FF2B5EF4-FFF2-40B4-BE49-F238E27FC236}">
                <a16:creationId xmlns:a16="http://schemas.microsoft.com/office/drawing/2014/main" id="{23B3558C-379F-5247-84B5-E790A8D3FD33}"/>
              </a:ext>
            </a:extLst>
          </p:cNvPr>
          <p:cNvPicPr>
            <a:picLocks noChangeAspect="1"/>
          </p:cNvPicPr>
          <p:nvPr/>
        </p:nvPicPr>
        <p:blipFill>
          <a:blip r:embed="rId3"/>
          <a:stretch>
            <a:fillRect/>
          </a:stretch>
        </p:blipFill>
        <p:spPr>
          <a:xfrm>
            <a:off x="1566126" y="127511"/>
            <a:ext cx="8433642" cy="6377940"/>
          </a:xfrm>
          <a:prstGeom prst="rect">
            <a:avLst/>
          </a:prstGeom>
        </p:spPr>
      </p:pic>
      <p:sp>
        <p:nvSpPr>
          <p:cNvPr id="3" name="Subtitle 2"/>
          <p:cNvSpPr>
            <a:spLocks noGrp="1"/>
          </p:cNvSpPr>
          <p:nvPr>
            <p:ph type="subTitle" idx="1"/>
          </p:nvPr>
        </p:nvSpPr>
        <p:spPr>
          <a:xfrm>
            <a:off x="2353947" y="5758732"/>
            <a:ext cx="6858000" cy="618054"/>
          </a:xfrm>
        </p:spPr>
        <p:txBody>
          <a:bodyPr/>
          <a:lstStyle/>
          <a:p>
            <a:r>
              <a:rPr lang="en-US" dirty="0">
                <a:solidFill>
                  <a:schemeClr val="bg1"/>
                </a:solidFill>
              </a:rPr>
              <a:t>Torben Lenau   DTU </a:t>
            </a:r>
            <a:r>
              <a:rPr lang="en-US" dirty="0" err="1">
                <a:solidFill>
                  <a:schemeClr val="bg1"/>
                </a:solidFill>
              </a:rPr>
              <a:t>Mekanik</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CA351780-9869-A541-BF8F-AE043F9AC32E}" type="slidenum">
              <a:rPr lang="en-US" smtClean="0"/>
              <a:t>17</a:t>
            </a:fld>
            <a:endParaRPr lang="en-US" dirty="0"/>
          </a:p>
        </p:txBody>
      </p:sp>
      <p:sp>
        <p:nvSpPr>
          <p:cNvPr id="8" name="Titel 1">
            <a:extLst>
              <a:ext uri="{FF2B5EF4-FFF2-40B4-BE49-F238E27FC236}">
                <a16:creationId xmlns:a16="http://schemas.microsoft.com/office/drawing/2014/main" id="{5963C512-DFEC-A644-B8E9-51B102E8C71E}"/>
              </a:ext>
            </a:extLst>
          </p:cNvPr>
          <p:cNvSpPr txBox="1">
            <a:spLocks/>
          </p:cNvSpPr>
          <p:nvPr/>
        </p:nvSpPr>
        <p:spPr>
          <a:xfrm>
            <a:off x="1621408" y="127511"/>
            <a:ext cx="8323077" cy="1617640"/>
          </a:xfrm>
          <a:prstGeom prst="rect">
            <a:avLst/>
          </a:prstGeom>
          <a:solidFill>
            <a:schemeClr val="bg1">
              <a:alpha val="60000"/>
            </a:schemeClr>
          </a:solidFill>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b="1" dirty="0">
                <a:solidFill>
                  <a:schemeClr val="bg1"/>
                </a:solidFill>
              </a:rPr>
              <a:t>MIM1: Biomaterials &amp; biomechanics</a:t>
            </a:r>
          </a:p>
          <a:p>
            <a:r>
              <a:rPr lang="da-DK" sz="2000" dirty="0"/>
              <a:t>Technical </a:t>
            </a:r>
            <a:r>
              <a:rPr lang="da-DK" sz="2000" dirty="0" err="1"/>
              <a:t>materials</a:t>
            </a:r>
            <a:r>
              <a:rPr lang="da-DK" sz="2000" dirty="0"/>
              <a:t> vs. </a:t>
            </a:r>
            <a:r>
              <a:rPr lang="da-DK" sz="2000" dirty="0" err="1"/>
              <a:t>Biological</a:t>
            </a:r>
            <a:r>
              <a:rPr lang="da-DK" sz="2000" dirty="0"/>
              <a:t> </a:t>
            </a:r>
            <a:r>
              <a:rPr lang="da-DK" sz="2000" dirty="0" err="1"/>
              <a:t>materials</a:t>
            </a:r>
            <a:endParaRPr lang="da-DK" sz="2000" dirty="0"/>
          </a:p>
          <a:p>
            <a:r>
              <a:rPr lang="en-US" sz="2000" dirty="0"/>
              <a:t>Biomaterials in medicine – body and immune responses</a:t>
            </a:r>
          </a:p>
          <a:p>
            <a:r>
              <a:rPr lang="da-DK" sz="2000" dirty="0" err="1"/>
              <a:t>Biomechanics</a:t>
            </a:r>
            <a:r>
              <a:rPr lang="da-DK" sz="2000" dirty="0"/>
              <a:t>: How to </a:t>
            </a:r>
            <a:r>
              <a:rPr lang="da-DK" sz="2000" dirty="0" err="1"/>
              <a:t>move</a:t>
            </a:r>
            <a:r>
              <a:rPr lang="da-DK" sz="2000" dirty="0"/>
              <a:t> &amp; </a:t>
            </a:r>
            <a:r>
              <a:rPr lang="da-DK" sz="2000" dirty="0" err="1"/>
              <a:t>resist</a:t>
            </a:r>
            <a:r>
              <a:rPr lang="da-DK" sz="2000" dirty="0"/>
              <a:t> </a:t>
            </a:r>
            <a:r>
              <a:rPr lang="da-DK" sz="2000" dirty="0" err="1"/>
              <a:t>impact</a:t>
            </a:r>
            <a:r>
              <a:rPr lang="da-DK" sz="2000" dirty="0"/>
              <a:t>?</a:t>
            </a:r>
            <a:br>
              <a:rPr lang="da-DK" sz="2000" dirty="0"/>
            </a:br>
            <a:r>
              <a:rPr lang="da-DK" sz="2000" dirty="0" err="1"/>
              <a:t>Fracture</a:t>
            </a:r>
            <a:r>
              <a:rPr lang="da-DK" sz="2000" dirty="0"/>
              <a:t> </a:t>
            </a:r>
            <a:r>
              <a:rPr lang="da-DK" sz="2000" dirty="0" err="1"/>
              <a:t>mechanics</a:t>
            </a:r>
            <a:endParaRPr lang="da-DK" sz="2000" dirty="0"/>
          </a:p>
          <a:p>
            <a:endParaRPr lang="en-US" sz="2000" b="1" dirty="0">
              <a:solidFill>
                <a:schemeClr val="bg1"/>
              </a:solidFill>
            </a:endParaRPr>
          </a:p>
        </p:txBody>
      </p:sp>
      <p:sp>
        <p:nvSpPr>
          <p:cNvPr id="9" name="Titel 1">
            <a:extLst>
              <a:ext uri="{FF2B5EF4-FFF2-40B4-BE49-F238E27FC236}">
                <a16:creationId xmlns:a16="http://schemas.microsoft.com/office/drawing/2014/main" id="{5963C512-DFEC-A644-B8E9-51B102E8C71E}"/>
              </a:ext>
            </a:extLst>
          </p:cNvPr>
          <p:cNvSpPr txBox="1">
            <a:spLocks/>
          </p:cNvSpPr>
          <p:nvPr/>
        </p:nvSpPr>
        <p:spPr>
          <a:xfrm>
            <a:off x="1930881" y="4011937"/>
            <a:ext cx="8323077" cy="1384748"/>
          </a:xfrm>
          <a:prstGeom prst="rect">
            <a:avLst/>
          </a:prstGeom>
          <a:solidFill>
            <a:schemeClr val="bg1">
              <a:alpha val="60000"/>
            </a:schemeClr>
          </a:solidFill>
        </p:spPr>
        <p:txBody>
          <a:bodyPr vert="horz" lIns="91440" tIns="45720" rIns="91440" bIns="45720" rtlCol="0" anchor="t">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rPr>
              <a:t>MIM2: Biomimetics / Biologically inspired design</a:t>
            </a:r>
            <a:endParaRPr lang="en-US" sz="2000" dirty="0"/>
          </a:p>
          <a:p>
            <a:r>
              <a:rPr lang="en-US" sz="2000" dirty="0"/>
              <a:t>How to frame a technical problem in biological terms</a:t>
            </a:r>
          </a:p>
          <a:p>
            <a:r>
              <a:rPr lang="en-US" sz="2000" dirty="0"/>
              <a:t>How to search for biological solutions that solve the technical problem</a:t>
            </a:r>
          </a:p>
          <a:p>
            <a:r>
              <a:rPr lang="en-US" sz="2000" dirty="0"/>
              <a:t>How to communicate the findings</a:t>
            </a:r>
          </a:p>
          <a:p>
            <a:endParaRPr lang="da-DK" sz="3600" b="1" dirty="0"/>
          </a:p>
        </p:txBody>
      </p:sp>
      <p:pic>
        <p:nvPicPr>
          <p:cNvPr id="2" name="Picture 1"/>
          <p:cNvPicPr>
            <a:picLocks noChangeAspect="1"/>
          </p:cNvPicPr>
          <p:nvPr/>
        </p:nvPicPr>
        <p:blipFill>
          <a:blip r:embed="rId4"/>
          <a:stretch>
            <a:fillRect/>
          </a:stretch>
        </p:blipFill>
        <p:spPr>
          <a:xfrm>
            <a:off x="10240452" y="3612491"/>
            <a:ext cx="1627215" cy="2146241"/>
          </a:xfrm>
          <a:prstGeom prst="rect">
            <a:avLst/>
          </a:prstGeom>
        </p:spPr>
      </p:pic>
      <p:sp>
        <p:nvSpPr>
          <p:cNvPr id="10" name="TextBox 9"/>
          <p:cNvSpPr txBox="1"/>
          <p:nvPr/>
        </p:nvSpPr>
        <p:spPr>
          <a:xfrm>
            <a:off x="10240452" y="5780010"/>
            <a:ext cx="2119450" cy="630942"/>
          </a:xfrm>
          <a:prstGeom prst="rect">
            <a:avLst/>
          </a:prstGeom>
          <a:noFill/>
        </p:spPr>
        <p:txBody>
          <a:bodyPr wrap="square" rtlCol="0">
            <a:spAutoFit/>
          </a:bodyPr>
          <a:lstStyle/>
          <a:p>
            <a:pPr fontAlgn="base">
              <a:spcBef>
                <a:spcPct val="50000"/>
              </a:spcBef>
              <a:spcAft>
                <a:spcPct val="0"/>
              </a:spcAft>
            </a:pPr>
            <a:r>
              <a:rPr lang="da-DK" sz="1400" dirty="0">
                <a:solidFill>
                  <a:srgbClr val="000000"/>
                </a:solidFill>
              </a:rPr>
              <a:t>Torben Anker Lenau</a:t>
            </a:r>
          </a:p>
          <a:p>
            <a:pPr fontAlgn="base">
              <a:spcBef>
                <a:spcPct val="50000"/>
              </a:spcBef>
              <a:spcAft>
                <a:spcPct val="0"/>
              </a:spcAft>
            </a:pPr>
            <a:r>
              <a:rPr lang="da-DK" sz="1400" dirty="0">
                <a:solidFill>
                  <a:srgbClr val="000000"/>
                </a:solidFill>
              </a:rPr>
              <a:t>lenau@dtu.dk</a:t>
            </a:r>
          </a:p>
        </p:txBody>
      </p:sp>
    </p:spTree>
    <p:extLst>
      <p:ext uri="{BB962C8B-B14F-4D97-AF65-F5344CB8AC3E}">
        <p14:creationId xmlns:p14="http://schemas.microsoft.com/office/powerpoint/2010/main" val="2112278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18</a:t>
            </a:fld>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 y="0"/>
            <a:ext cx="12215813" cy="6858000"/>
          </a:xfrm>
          <a:prstGeom prst="rect">
            <a:avLst/>
          </a:prstGeom>
        </p:spPr>
      </p:pic>
      <p:sp>
        <p:nvSpPr>
          <p:cNvPr id="3" name="TextBox 2"/>
          <p:cNvSpPr txBox="1"/>
          <p:nvPr/>
        </p:nvSpPr>
        <p:spPr>
          <a:xfrm rot="4246899">
            <a:off x="1959572" y="3859173"/>
            <a:ext cx="402282" cy="184666"/>
          </a:xfrm>
          <a:prstGeom prst="rect">
            <a:avLst/>
          </a:prstGeom>
          <a:noFill/>
        </p:spPr>
        <p:txBody>
          <a:bodyPr wrap="square" lIns="0" tIns="0" rIns="0" bIns="0" rtlCol="0">
            <a:spAutoFit/>
          </a:bodyPr>
          <a:lstStyle/>
          <a:p>
            <a:pPr>
              <a:spcBef>
                <a:spcPts val="432"/>
              </a:spcBef>
            </a:pPr>
            <a:r>
              <a:rPr lang="da-DK" sz="1200" dirty="0">
                <a:solidFill>
                  <a:schemeClr val="bg1">
                    <a:lumMod val="65000"/>
                  </a:schemeClr>
                </a:solidFill>
                <a:latin typeface="+mn-lt"/>
              </a:rPr>
              <a:t>Koss</a:t>
            </a:r>
            <a:endParaRPr lang="da-DK" sz="1200" spc="80" dirty="0">
              <a:solidFill>
                <a:schemeClr val="bg1">
                  <a:lumMod val="65000"/>
                </a:schemeClr>
              </a:solidFill>
              <a:latin typeface="+mn-lt"/>
            </a:endParaRPr>
          </a:p>
        </p:txBody>
      </p:sp>
      <p:sp>
        <p:nvSpPr>
          <p:cNvPr id="8" name="TextBox 7"/>
          <p:cNvSpPr txBox="1"/>
          <p:nvPr/>
        </p:nvSpPr>
        <p:spPr>
          <a:xfrm>
            <a:off x="2949897" y="59886"/>
            <a:ext cx="7139322" cy="1077218"/>
          </a:xfrm>
          <a:prstGeom prst="rect">
            <a:avLst/>
          </a:prstGeom>
          <a:noFill/>
        </p:spPr>
        <p:txBody>
          <a:bodyPr wrap="square" lIns="0" tIns="0" rIns="0" bIns="0" rtlCol="0">
            <a:spAutoFit/>
          </a:bodyPr>
          <a:lstStyle/>
          <a:p>
            <a:pPr algn="l">
              <a:spcBef>
                <a:spcPts val="432"/>
              </a:spcBef>
            </a:pPr>
            <a:r>
              <a:rPr lang="da-DK" sz="3500" b="1" dirty="0">
                <a:solidFill>
                  <a:schemeClr val="bg1"/>
                </a:solidFill>
                <a:latin typeface="+mj-lt"/>
                <a:ea typeface="+mj-ea"/>
                <a:cs typeface="+mj-cs"/>
              </a:rPr>
              <a:t>MIM3 Architecture and Construction in Nature</a:t>
            </a:r>
          </a:p>
        </p:txBody>
      </p:sp>
      <p:sp>
        <p:nvSpPr>
          <p:cNvPr id="9" name="TextBox 8"/>
          <p:cNvSpPr txBox="1"/>
          <p:nvPr/>
        </p:nvSpPr>
        <p:spPr>
          <a:xfrm>
            <a:off x="8039422" y="1340768"/>
            <a:ext cx="4150991" cy="2390398"/>
          </a:xfrm>
          <a:prstGeom prst="rect">
            <a:avLst/>
          </a:prstGeom>
          <a:noFill/>
        </p:spPr>
        <p:txBody>
          <a:bodyPr wrap="square" lIns="0" tIns="0" rIns="0" bIns="0" rtlCol="0">
            <a:spAutoFit/>
          </a:bodyPr>
          <a:lstStyle/>
          <a:p>
            <a:r>
              <a:rPr lang="en-GB" dirty="0">
                <a:sym typeface="Wingdings" panose="05000000000000000000" pitchFamily="2" charset="2"/>
              </a:rPr>
              <a:t></a:t>
            </a:r>
            <a:r>
              <a:rPr lang="en-GB" dirty="0"/>
              <a:t> Concepts of design of load-carrying</a:t>
            </a:r>
            <a:br>
              <a:rPr lang="en-GB" dirty="0"/>
            </a:br>
            <a:r>
              <a:rPr lang="en-GB" dirty="0"/>
              <a:t>     structures in Nature and</a:t>
            </a:r>
            <a:br>
              <a:rPr lang="en-GB" dirty="0"/>
            </a:br>
            <a:r>
              <a:rPr lang="en-GB" dirty="0"/>
              <a:t>        Engineering</a:t>
            </a:r>
          </a:p>
          <a:p>
            <a:r>
              <a:rPr lang="en-GB" dirty="0"/>
              <a:t>           </a:t>
            </a:r>
            <a:r>
              <a:rPr lang="en-GB" dirty="0">
                <a:sym typeface="Wingdings" panose="05000000000000000000" pitchFamily="2" charset="2"/>
              </a:rPr>
              <a:t></a:t>
            </a:r>
            <a:r>
              <a:rPr lang="en-GB" dirty="0"/>
              <a:t> Form-finding and optimisation</a:t>
            </a:r>
          </a:p>
          <a:p>
            <a:r>
              <a:rPr lang="en-GB" sz="1500" dirty="0"/>
              <a:t>             </a:t>
            </a:r>
            <a:r>
              <a:rPr lang="en-GB" dirty="0"/>
              <a:t> </a:t>
            </a:r>
            <a:r>
              <a:rPr lang="en-GB" dirty="0">
                <a:sym typeface="Wingdings" panose="05000000000000000000" pitchFamily="2" charset="2"/>
              </a:rPr>
              <a:t></a:t>
            </a:r>
            <a:r>
              <a:rPr lang="en-GB" dirty="0"/>
              <a:t> Robustness of structures </a:t>
            </a:r>
          </a:p>
          <a:p>
            <a:r>
              <a:rPr lang="en-GB" dirty="0"/>
              <a:t>               </a:t>
            </a:r>
            <a:r>
              <a:rPr lang="en-GB" dirty="0">
                <a:sym typeface="Wingdings" panose="05000000000000000000" pitchFamily="2" charset="2"/>
              </a:rPr>
              <a:t></a:t>
            </a:r>
            <a:r>
              <a:rPr lang="en-GB" dirty="0"/>
              <a:t> Usage and inspiration of </a:t>
            </a:r>
            <a:br>
              <a:rPr lang="en-GB" dirty="0"/>
            </a:br>
            <a:r>
              <a:rPr lang="en-GB" dirty="0"/>
              <a:t>                  biological materials</a:t>
            </a:r>
          </a:p>
          <a:p>
            <a:pPr>
              <a:spcBef>
                <a:spcPts val="432"/>
              </a:spcBef>
            </a:pPr>
            <a:r>
              <a:rPr lang="en-GB" dirty="0">
                <a:sym typeface="Wingdings" panose="05000000000000000000" pitchFamily="2" charset="2"/>
              </a:rPr>
              <a:t>                 Future developments </a:t>
            </a:r>
            <a:endParaRPr lang="en-GB" dirty="0">
              <a:latin typeface="+mn-lt"/>
            </a:endParaRPr>
          </a:p>
        </p:txBody>
      </p:sp>
      <p:sp>
        <p:nvSpPr>
          <p:cNvPr id="10" name="TextBox 9"/>
          <p:cNvSpPr txBox="1"/>
          <p:nvPr/>
        </p:nvSpPr>
        <p:spPr>
          <a:xfrm>
            <a:off x="7560350" y="5197698"/>
            <a:ext cx="4630064" cy="1384995"/>
          </a:xfrm>
          <a:prstGeom prst="rect">
            <a:avLst/>
          </a:prstGeom>
          <a:noFill/>
        </p:spPr>
        <p:txBody>
          <a:bodyPr wrap="square" lIns="0" tIns="0" rIns="0" bIns="0" rtlCol="0">
            <a:spAutoFit/>
          </a:bodyPr>
          <a:lstStyle/>
          <a:p>
            <a:r>
              <a:rPr lang="en-US" sz="2000" b="1" dirty="0">
                <a:solidFill>
                  <a:schemeClr val="tx1">
                    <a:lumMod val="50000"/>
                    <a:lumOff val="50000"/>
                  </a:schemeClr>
                </a:solidFill>
              </a:rPr>
              <a:t>             Part 1: </a:t>
            </a:r>
            <a:br>
              <a:rPr lang="en-US" sz="2000" b="1" dirty="0">
                <a:solidFill>
                  <a:schemeClr val="tx1">
                    <a:lumMod val="50000"/>
                    <a:lumOff val="50000"/>
                  </a:schemeClr>
                </a:solidFill>
              </a:rPr>
            </a:br>
            <a:r>
              <a:rPr lang="en-US" sz="2000" b="1" dirty="0">
                <a:solidFill>
                  <a:schemeClr val="tx1">
                    <a:lumMod val="50000"/>
                    <a:lumOff val="50000"/>
                  </a:schemeClr>
                </a:solidFill>
              </a:rPr>
              <a:t>           </a:t>
            </a:r>
            <a:r>
              <a:rPr lang="en-US" sz="2000" dirty="0"/>
              <a:t>Background and Theory</a:t>
            </a:r>
          </a:p>
          <a:p>
            <a:r>
              <a:rPr lang="en-US" sz="2000" b="1" dirty="0">
                <a:solidFill>
                  <a:schemeClr val="tx1">
                    <a:lumMod val="50000"/>
                    <a:lumOff val="50000"/>
                  </a:schemeClr>
                </a:solidFill>
              </a:rPr>
              <a:t>     Part 2: </a:t>
            </a:r>
            <a:br>
              <a:rPr lang="en-US" sz="2000" b="1" dirty="0">
                <a:solidFill>
                  <a:schemeClr val="tx1">
                    <a:lumMod val="50000"/>
                    <a:lumOff val="50000"/>
                  </a:schemeClr>
                </a:solidFill>
              </a:rPr>
            </a:br>
            <a:r>
              <a:rPr lang="en-US" sz="2000" dirty="0"/>
              <a:t>Experiment and Field Study</a:t>
            </a:r>
          </a:p>
        </p:txBody>
      </p:sp>
      <p:sp>
        <p:nvSpPr>
          <p:cNvPr id="12" name="TextBox 11"/>
          <p:cNvSpPr txBox="1"/>
          <p:nvPr/>
        </p:nvSpPr>
        <p:spPr>
          <a:xfrm rot="1352064">
            <a:off x="4313585" y="6406274"/>
            <a:ext cx="504056" cy="184666"/>
          </a:xfrm>
          <a:prstGeom prst="rect">
            <a:avLst/>
          </a:prstGeom>
          <a:noFill/>
        </p:spPr>
        <p:txBody>
          <a:bodyPr wrap="square" lIns="0" tIns="0" rIns="0" bIns="0" rtlCol="0">
            <a:spAutoFit/>
          </a:bodyPr>
          <a:lstStyle/>
          <a:p>
            <a:pPr>
              <a:spcBef>
                <a:spcPts val="432"/>
              </a:spcBef>
            </a:pPr>
            <a:r>
              <a:rPr lang="da-DK" sz="1200" dirty="0" err="1">
                <a:solidFill>
                  <a:schemeClr val="bg1">
                    <a:lumMod val="65000"/>
                  </a:schemeClr>
                </a:solidFill>
                <a:latin typeface="+mn-lt"/>
              </a:rPr>
              <a:t>ering</a:t>
            </a:r>
            <a:endParaRPr lang="da-DK" sz="1200" spc="80" dirty="0">
              <a:solidFill>
                <a:schemeClr val="bg1">
                  <a:lumMod val="65000"/>
                </a:schemeClr>
              </a:solidFill>
              <a:latin typeface="+mn-lt"/>
            </a:endParaRPr>
          </a:p>
        </p:txBody>
      </p:sp>
      <p:sp>
        <p:nvSpPr>
          <p:cNvPr id="13" name="TextBox 12"/>
          <p:cNvSpPr txBox="1"/>
          <p:nvPr/>
        </p:nvSpPr>
        <p:spPr>
          <a:xfrm rot="1813499">
            <a:off x="3894930" y="6153544"/>
            <a:ext cx="316755" cy="184666"/>
          </a:xfrm>
          <a:prstGeom prst="rect">
            <a:avLst/>
          </a:prstGeom>
          <a:noFill/>
        </p:spPr>
        <p:txBody>
          <a:bodyPr wrap="square" lIns="0" tIns="0" rIns="0" bIns="0" rtlCol="0">
            <a:spAutoFit/>
          </a:bodyPr>
          <a:lstStyle/>
          <a:p>
            <a:pPr>
              <a:spcBef>
                <a:spcPts val="432"/>
              </a:spcBef>
            </a:pPr>
            <a:r>
              <a:rPr lang="da-DK" sz="1200" dirty="0">
                <a:solidFill>
                  <a:schemeClr val="bg1">
                    <a:lumMod val="65000"/>
                  </a:schemeClr>
                </a:solidFill>
                <a:latin typeface="+mn-lt"/>
              </a:rPr>
              <a:t>Eng</a:t>
            </a:r>
            <a:endParaRPr lang="da-DK" sz="1200" spc="80" dirty="0">
              <a:solidFill>
                <a:schemeClr val="bg1">
                  <a:lumMod val="65000"/>
                </a:schemeClr>
              </a:solidFill>
              <a:latin typeface="+mn-lt"/>
            </a:endParaRPr>
          </a:p>
        </p:txBody>
      </p:sp>
      <p:sp>
        <p:nvSpPr>
          <p:cNvPr id="14" name="TextBox 13"/>
          <p:cNvSpPr txBox="1"/>
          <p:nvPr/>
        </p:nvSpPr>
        <p:spPr>
          <a:xfrm rot="2208731">
            <a:off x="3548869" y="5999119"/>
            <a:ext cx="504056" cy="184666"/>
          </a:xfrm>
          <a:prstGeom prst="rect">
            <a:avLst/>
          </a:prstGeom>
          <a:noFill/>
        </p:spPr>
        <p:txBody>
          <a:bodyPr wrap="square" lIns="0" tIns="0" rIns="0" bIns="0" rtlCol="0">
            <a:spAutoFit/>
          </a:bodyPr>
          <a:lstStyle/>
          <a:p>
            <a:pPr>
              <a:spcBef>
                <a:spcPts val="432"/>
              </a:spcBef>
            </a:pPr>
            <a:r>
              <a:rPr lang="da-DK" sz="1200" dirty="0">
                <a:solidFill>
                  <a:schemeClr val="bg1">
                    <a:lumMod val="65000"/>
                  </a:schemeClr>
                </a:solidFill>
                <a:latin typeface="+mn-lt"/>
              </a:rPr>
              <a:t>Civil</a:t>
            </a:r>
            <a:endParaRPr lang="da-DK" sz="1200" spc="80" dirty="0">
              <a:solidFill>
                <a:schemeClr val="bg1">
                  <a:lumMod val="65000"/>
                </a:schemeClr>
              </a:solidFill>
              <a:latin typeface="+mn-lt"/>
            </a:endParaRPr>
          </a:p>
        </p:txBody>
      </p:sp>
      <p:sp>
        <p:nvSpPr>
          <p:cNvPr id="15" name="TextBox 14"/>
          <p:cNvSpPr txBox="1"/>
          <p:nvPr/>
        </p:nvSpPr>
        <p:spPr>
          <a:xfrm rot="2729620">
            <a:off x="2992694" y="5513156"/>
            <a:ext cx="439868" cy="184666"/>
          </a:xfrm>
          <a:prstGeom prst="rect">
            <a:avLst/>
          </a:prstGeom>
          <a:noFill/>
          <a:ln>
            <a:noFill/>
          </a:ln>
        </p:spPr>
        <p:txBody>
          <a:bodyPr wrap="square" lIns="0" tIns="0" rIns="0" bIns="0" rtlCol="0">
            <a:spAutoFit/>
          </a:bodyPr>
          <a:lstStyle/>
          <a:p>
            <a:pPr>
              <a:spcBef>
                <a:spcPts val="432"/>
              </a:spcBef>
            </a:pPr>
            <a:r>
              <a:rPr lang="da-DK" sz="1200" dirty="0" err="1">
                <a:solidFill>
                  <a:schemeClr val="bg1">
                    <a:lumMod val="65000"/>
                  </a:schemeClr>
                </a:solidFill>
                <a:latin typeface="+mn-lt"/>
              </a:rPr>
              <a:t>anos</a:t>
            </a:r>
            <a:endParaRPr lang="da-DK" sz="1200" spc="80" dirty="0">
              <a:solidFill>
                <a:schemeClr val="bg1">
                  <a:lumMod val="65000"/>
                </a:schemeClr>
              </a:solidFill>
              <a:latin typeface="+mn-lt"/>
            </a:endParaRPr>
          </a:p>
        </p:txBody>
      </p:sp>
      <p:sp>
        <p:nvSpPr>
          <p:cNvPr id="16" name="TextBox 15"/>
          <p:cNvSpPr txBox="1"/>
          <p:nvPr/>
        </p:nvSpPr>
        <p:spPr>
          <a:xfrm rot="3224131">
            <a:off x="2514167" y="4982486"/>
            <a:ext cx="504056" cy="184666"/>
          </a:xfrm>
          <a:prstGeom prst="rect">
            <a:avLst/>
          </a:prstGeom>
          <a:noFill/>
          <a:ln>
            <a:noFill/>
          </a:ln>
        </p:spPr>
        <p:txBody>
          <a:bodyPr wrap="square" lIns="0" tIns="0" rIns="0" bIns="0" rtlCol="0">
            <a:spAutoFit/>
          </a:bodyPr>
          <a:lstStyle/>
          <a:p>
            <a:pPr>
              <a:spcBef>
                <a:spcPts val="432"/>
              </a:spcBef>
            </a:pPr>
            <a:r>
              <a:rPr lang="da-DK" sz="1200" spc="80" dirty="0" err="1">
                <a:solidFill>
                  <a:schemeClr val="bg1">
                    <a:lumMod val="65000"/>
                  </a:schemeClr>
                </a:solidFill>
                <a:latin typeface="+mn-lt"/>
              </a:rPr>
              <a:t>elos</a:t>
            </a:r>
            <a:endParaRPr lang="da-DK" sz="1200" spc="80" dirty="0">
              <a:solidFill>
                <a:schemeClr val="bg1">
                  <a:lumMod val="65000"/>
                </a:schemeClr>
              </a:solidFill>
              <a:latin typeface="+mn-lt"/>
            </a:endParaRPr>
          </a:p>
        </p:txBody>
      </p:sp>
      <p:sp>
        <p:nvSpPr>
          <p:cNvPr id="17" name="TextBox 16"/>
          <p:cNvSpPr txBox="1"/>
          <p:nvPr/>
        </p:nvSpPr>
        <p:spPr>
          <a:xfrm rot="2907763">
            <a:off x="2776684" y="5292645"/>
            <a:ext cx="439868" cy="184666"/>
          </a:xfrm>
          <a:prstGeom prst="rect">
            <a:avLst/>
          </a:prstGeom>
          <a:noFill/>
          <a:ln>
            <a:noFill/>
          </a:ln>
        </p:spPr>
        <p:txBody>
          <a:bodyPr wrap="square" lIns="0" tIns="0" rIns="0" bIns="0" rtlCol="0">
            <a:spAutoFit/>
          </a:bodyPr>
          <a:lstStyle/>
          <a:p>
            <a:pPr>
              <a:spcBef>
                <a:spcPts val="432"/>
              </a:spcBef>
            </a:pPr>
            <a:r>
              <a:rPr lang="da-DK" sz="1200" dirty="0">
                <a:solidFill>
                  <a:schemeClr val="bg1">
                    <a:lumMod val="65000"/>
                  </a:schemeClr>
                </a:solidFill>
                <a:latin typeface="+mn-lt"/>
              </a:rPr>
              <a:t>Kats</a:t>
            </a:r>
            <a:endParaRPr lang="da-DK" sz="1200" spc="80" dirty="0">
              <a:solidFill>
                <a:schemeClr val="bg1">
                  <a:lumMod val="65000"/>
                </a:schemeClr>
              </a:solidFill>
              <a:latin typeface="+mn-lt"/>
            </a:endParaRPr>
          </a:p>
        </p:txBody>
      </p:sp>
      <p:sp>
        <p:nvSpPr>
          <p:cNvPr id="18" name="TextBox 17"/>
          <p:cNvSpPr txBox="1"/>
          <p:nvPr/>
        </p:nvSpPr>
        <p:spPr>
          <a:xfrm rot="3575958">
            <a:off x="2252826" y="4581432"/>
            <a:ext cx="504056" cy="184666"/>
          </a:xfrm>
          <a:prstGeom prst="rect">
            <a:avLst/>
          </a:prstGeom>
          <a:noFill/>
          <a:ln>
            <a:noFill/>
          </a:ln>
        </p:spPr>
        <p:txBody>
          <a:bodyPr wrap="square" lIns="0" tIns="0" rIns="0" bIns="0" rtlCol="0">
            <a:spAutoFit/>
          </a:bodyPr>
          <a:lstStyle/>
          <a:p>
            <a:pPr>
              <a:spcBef>
                <a:spcPts val="432"/>
              </a:spcBef>
            </a:pPr>
            <a:r>
              <a:rPr lang="da-DK" sz="1200" spc="80" dirty="0" err="1">
                <a:solidFill>
                  <a:schemeClr val="bg1">
                    <a:lumMod val="65000"/>
                  </a:schemeClr>
                </a:solidFill>
                <a:latin typeface="+mn-lt"/>
              </a:rPr>
              <a:t>Evang</a:t>
            </a:r>
            <a:endParaRPr lang="da-DK" sz="1200" spc="80" dirty="0">
              <a:solidFill>
                <a:schemeClr val="bg1">
                  <a:lumMod val="65000"/>
                </a:schemeClr>
              </a:solidFill>
              <a:latin typeface="+mn-lt"/>
            </a:endParaRPr>
          </a:p>
        </p:txBody>
      </p:sp>
      <p:sp>
        <p:nvSpPr>
          <p:cNvPr id="19" name="TextBox 18"/>
          <p:cNvSpPr txBox="1"/>
          <p:nvPr/>
        </p:nvSpPr>
        <p:spPr>
          <a:xfrm rot="4632675">
            <a:off x="1747326" y="3461005"/>
            <a:ext cx="596154" cy="184666"/>
          </a:xfrm>
          <a:prstGeom prst="rect">
            <a:avLst/>
          </a:prstGeom>
          <a:noFill/>
        </p:spPr>
        <p:txBody>
          <a:bodyPr wrap="square" lIns="0" tIns="0" rIns="0" bIns="0" rtlCol="0">
            <a:spAutoFit/>
          </a:bodyPr>
          <a:lstStyle/>
          <a:p>
            <a:pPr>
              <a:spcBef>
                <a:spcPts val="432"/>
              </a:spcBef>
            </a:pPr>
            <a:r>
              <a:rPr lang="da-DK" sz="1200" dirty="0">
                <a:solidFill>
                  <a:schemeClr val="bg1">
                    <a:lumMod val="65000"/>
                  </a:schemeClr>
                </a:solidFill>
                <a:latin typeface="+mn-lt"/>
              </a:rPr>
              <a:t>ger H.</a:t>
            </a:r>
            <a:endParaRPr lang="da-DK" sz="1200" spc="80" dirty="0">
              <a:solidFill>
                <a:schemeClr val="bg1">
                  <a:lumMod val="65000"/>
                </a:schemeClr>
              </a:solidFill>
              <a:latin typeface="+mn-lt"/>
            </a:endParaRPr>
          </a:p>
        </p:txBody>
      </p:sp>
      <p:sp>
        <p:nvSpPr>
          <p:cNvPr id="20" name="TextBox 19"/>
          <p:cNvSpPr txBox="1"/>
          <p:nvPr/>
        </p:nvSpPr>
        <p:spPr>
          <a:xfrm rot="4788549">
            <a:off x="1698589" y="3227633"/>
            <a:ext cx="596154" cy="184666"/>
          </a:xfrm>
          <a:prstGeom prst="rect">
            <a:avLst/>
          </a:prstGeom>
          <a:noFill/>
        </p:spPr>
        <p:txBody>
          <a:bodyPr wrap="square" lIns="0" tIns="0" rIns="0" bIns="0" rtlCol="0">
            <a:spAutoFit/>
          </a:bodyPr>
          <a:lstStyle/>
          <a:p>
            <a:pPr>
              <a:spcBef>
                <a:spcPts val="432"/>
              </a:spcBef>
            </a:pPr>
            <a:r>
              <a:rPr lang="da-DK" sz="1200" dirty="0">
                <a:solidFill>
                  <a:schemeClr val="bg1">
                    <a:lumMod val="65000"/>
                  </a:schemeClr>
                </a:solidFill>
                <a:latin typeface="+mn-lt"/>
              </a:rPr>
              <a:t>Hol</a:t>
            </a:r>
            <a:endParaRPr lang="da-DK" sz="1200" spc="80" dirty="0">
              <a:solidFill>
                <a:schemeClr val="bg1">
                  <a:lumMod val="65000"/>
                </a:schemeClr>
              </a:solidFill>
              <a:latin typeface="+mn-lt"/>
            </a:endParaRPr>
          </a:p>
        </p:txBody>
      </p:sp>
      <p:sp>
        <p:nvSpPr>
          <p:cNvPr id="21" name="Oval 20"/>
          <p:cNvSpPr/>
          <p:nvPr/>
        </p:nvSpPr>
        <p:spPr bwMode="auto">
          <a:xfrm>
            <a:off x="2251959" y="4245028"/>
            <a:ext cx="45719" cy="45719"/>
          </a:xfrm>
          <a:prstGeom prst="ellipse">
            <a:avLst/>
          </a:prstGeom>
          <a:solidFill>
            <a:schemeClr val="bg1">
              <a:lumMod val="65000"/>
            </a:schemeClr>
          </a:solidFill>
          <a:ln w="9525" cap="flat" cmpd="sng" algn="ctr">
            <a:solidFill>
              <a:schemeClr val="bg1">
                <a:lumMod val="65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da-DK" sz="1600" b="0" i="0" u="none" strike="noStrike" cap="none" normalizeH="0" baseline="0" dirty="0" err="1">
              <a:ln>
                <a:noFill/>
              </a:ln>
              <a:solidFill>
                <a:schemeClr val="bg1">
                  <a:lumMod val="65000"/>
                </a:schemeClr>
              </a:solidFill>
              <a:effectLst/>
              <a:latin typeface="+mn-lt"/>
              <a:ea typeface="ＭＳ Ｐゴシック" pitchFamily="-80" charset="-128"/>
            </a:endParaRPr>
          </a:p>
        </p:txBody>
      </p:sp>
      <p:sp>
        <p:nvSpPr>
          <p:cNvPr id="22" name="Oval 21"/>
          <p:cNvSpPr/>
          <p:nvPr/>
        </p:nvSpPr>
        <p:spPr bwMode="auto">
          <a:xfrm>
            <a:off x="3409790" y="5814439"/>
            <a:ext cx="45719" cy="45719"/>
          </a:xfrm>
          <a:prstGeom prst="ellipse">
            <a:avLst/>
          </a:prstGeom>
          <a:solidFill>
            <a:schemeClr val="bg1">
              <a:lumMod val="65000"/>
            </a:schemeClr>
          </a:solidFill>
          <a:ln w="9525" cap="flat" cmpd="sng" algn="ctr">
            <a:solidFill>
              <a:schemeClr val="bg1">
                <a:lumMod val="65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da-DK" sz="1600" b="0" i="0" u="none" strike="noStrike" cap="none" normalizeH="0" baseline="0" dirty="0" err="1">
              <a:ln>
                <a:noFill/>
              </a:ln>
              <a:solidFill>
                <a:schemeClr val="bg1">
                  <a:lumMod val="65000"/>
                </a:schemeClr>
              </a:solidFill>
              <a:effectLst/>
              <a:latin typeface="+mn-lt"/>
              <a:ea typeface="ＭＳ Ｐゴシック" pitchFamily="-80" charset="-128"/>
            </a:endParaRPr>
          </a:p>
        </p:txBody>
      </p:sp>
      <p:sp>
        <p:nvSpPr>
          <p:cNvPr id="23" name="TextBox 22"/>
          <p:cNvSpPr txBox="1"/>
          <p:nvPr/>
        </p:nvSpPr>
        <p:spPr>
          <a:xfrm rot="1612185">
            <a:off x="4136647" y="6289358"/>
            <a:ext cx="316755" cy="184666"/>
          </a:xfrm>
          <a:prstGeom prst="rect">
            <a:avLst/>
          </a:prstGeom>
          <a:noFill/>
        </p:spPr>
        <p:txBody>
          <a:bodyPr wrap="square" lIns="0" tIns="0" rIns="0" bIns="0" rtlCol="0">
            <a:spAutoFit/>
          </a:bodyPr>
          <a:lstStyle/>
          <a:p>
            <a:pPr>
              <a:spcBef>
                <a:spcPts val="432"/>
              </a:spcBef>
            </a:pPr>
            <a:r>
              <a:rPr lang="da-DK" sz="1200" dirty="0" err="1">
                <a:solidFill>
                  <a:schemeClr val="bg1">
                    <a:lumMod val="65000"/>
                  </a:schemeClr>
                </a:solidFill>
                <a:latin typeface="+mn-lt"/>
              </a:rPr>
              <a:t>ine</a:t>
            </a:r>
            <a:endParaRPr lang="da-DK" sz="1200" spc="80" dirty="0">
              <a:solidFill>
                <a:schemeClr val="bg1">
                  <a:lumMod val="65000"/>
                </a:schemeClr>
              </a:solidFill>
              <a:latin typeface="+mn-lt"/>
            </a:endParaRPr>
          </a:p>
        </p:txBody>
      </p:sp>
      <p:pic>
        <p:nvPicPr>
          <p:cNvPr id="6" name="Picture 5"/>
          <p:cNvPicPr>
            <a:picLocks noChangeAspect="1"/>
          </p:cNvPicPr>
          <p:nvPr/>
        </p:nvPicPr>
        <p:blipFill>
          <a:blip r:embed="rId3"/>
          <a:stretch>
            <a:fillRect/>
          </a:stretch>
        </p:blipFill>
        <p:spPr>
          <a:xfrm>
            <a:off x="284816" y="324073"/>
            <a:ext cx="1568235" cy="2033389"/>
          </a:xfrm>
          <a:prstGeom prst="rect">
            <a:avLst/>
          </a:prstGeom>
        </p:spPr>
      </p:pic>
      <p:pic>
        <p:nvPicPr>
          <p:cNvPr id="7" name="Picture 6"/>
          <p:cNvPicPr>
            <a:picLocks noChangeAspect="1"/>
          </p:cNvPicPr>
          <p:nvPr/>
        </p:nvPicPr>
        <p:blipFill>
          <a:blip r:embed="rId4"/>
          <a:stretch>
            <a:fillRect/>
          </a:stretch>
        </p:blipFill>
        <p:spPr>
          <a:xfrm>
            <a:off x="206922" y="4044411"/>
            <a:ext cx="1558994" cy="2060816"/>
          </a:xfrm>
          <a:prstGeom prst="rect">
            <a:avLst/>
          </a:prstGeom>
        </p:spPr>
      </p:pic>
      <p:sp>
        <p:nvSpPr>
          <p:cNvPr id="24" name="TextBox 23"/>
          <p:cNvSpPr txBox="1"/>
          <p:nvPr/>
        </p:nvSpPr>
        <p:spPr>
          <a:xfrm>
            <a:off x="284817" y="2389650"/>
            <a:ext cx="1491084" cy="630860"/>
          </a:xfrm>
          <a:prstGeom prst="rect">
            <a:avLst/>
          </a:prstGeom>
          <a:noFill/>
        </p:spPr>
        <p:txBody>
          <a:bodyPr wrap="square" rtlCol="0">
            <a:spAutoFit/>
          </a:bodyPr>
          <a:lstStyle/>
          <a:p>
            <a:pPr fontAlgn="base">
              <a:spcBef>
                <a:spcPct val="50000"/>
              </a:spcBef>
              <a:spcAft>
                <a:spcPct val="0"/>
              </a:spcAft>
            </a:pPr>
            <a:r>
              <a:rPr lang="da-DK" sz="1400" dirty="0">
                <a:solidFill>
                  <a:srgbClr val="000000"/>
                </a:solidFill>
              </a:rPr>
              <a:t>Holger Koss</a:t>
            </a:r>
          </a:p>
          <a:p>
            <a:pPr fontAlgn="base">
              <a:spcBef>
                <a:spcPct val="50000"/>
              </a:spcBef>
              <a:spcAft>
                <a:spcPct val="0"/>
              </a:spcAft>
            </a:pPr>
            <a:r>
              <a:rPr lang="da-DK" sz="1400" dirty="0">
                <a:solidFill>
                  <a:srgbClr val="000000"/>
                </a:solidFill>
              </a:rPr>
              <a:t>hoko@dtu.dk</a:t>
            </a:r>
          </a:p>
        </p:txBody>
      </p:sp>
      <p:sp>
        <p:nvSpPr>
          <p:cNvPr id="25" name="TextBox 24"/>
          <p:cNvSpPr txBox="1"/>
          <p:nvPr/>
        </p:nvSpPr>
        <p:spPr>
          <a:xfrm>
            <a:off x="109329" y="6108837"/>
            <a:ext cx="2098793" cy="630942"/>
          </a:xfrm>
          <a:prstGeom prst="rect">
            <a:avLst/>
          </a:prstGeom>
          <a:noFill/>
        </p:spPr>
        <p:txBody>
          <a:bodyPr wrap="square" rtlCol="0">
            <a:spAutoFit/>
          </a:bodyPr>
          <a:lstStyle/>
          <a:p>
            <a:pPr fontAlgn="base">
              <a:spcBef>
                <a:spcPct val="50000"/>
              </a:spcBef>
              <a:spcAft>
                <a:spcPct val="0"/>
              </a:spcAft>
            </a:pPr>
            <a:r>
              <a:rPr lang="da-DK" sz="1400" dirty="0">
                <a:solidFill>
                  <a:srgbClr val="000000"/>
                </a:solidFill>
              </a:rPr>
              <a:t>Evangelos Katsanos</a:t>
            </a:r>
          </a:p>
          <a:p>
            <a:pPr fontAlgn="base">
              <a:spcBef>
                <a:spcPct val="50000"/>
              </a:spcBef>
              <a:spcAft>
                <a:spcPct val="0"/>
              </a:spcAft>
            </a:pPr>
            <a:r>
              <a:rPr lang="da-DK" sz="1400" dirty="0">
                <a:solidFill>
                  <a:srgbClr val="000000"/>
                </a:solidFill>
              </a:rPr>
              <a:t>vakat@dtu.dk</a:t>
            </a:r>
          </a:p>
        </p:txBody>
      </p:sp>
    </p:spTree>
    <p:extLst>
      <p:ext uri="{BB962C8B-B14F-4D97-AF65-F5344CB8AC3E}">
        <p14:creationId xmlns:p14="http://schemas.microsoft.com/office/powerpoint/2010/main" val="274261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03EA872-A674-449B-A120-B97244F8E91D}" type="slidenum">
              <a:rPr lang="en-GB" smtClean="0"/>
              <a:pPr/>
              <a:t>19</a:t>
            </a:fld>
            <a:endParaRPr lang="en-GB" dirty="0"/>
          </a:p>
        </p:txBody>
      </p:sp>
      <p:sp>
        <p:nvSpPr>
          <p:cNvPr id="5" name="Title 4">
            <a:extLst>
              <a:ext uri="{FF2B5EF4-FFF2-40B4-BE49-F238E27FC236}">
                <a16:creationId xmlns:a16="http://schemas.microsoft.com/office/drawing/2014/main" id="{43AB9D89-4678-4B3C-8679-3E429EFBB2DD}"/>
              </a:ext>
            </a:extLst>
          </p:cNvPr>
          <p:cNvSpPr txBox="1">
            <a:spLocks noGrp="1"/>
          </p:cNvSpPr>
          <p:nvPr>
            <p:ph type="title"/>
          </p:nvPr>
        </p:nvSpPr>
        <p:spPr bwMode="auto">
          <a:xfrm>
            <a:off x="1807790" y="332656"/>
            <a:ext cx="9312374" cy="706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ctr" rtl="0" eaLnBrk="1" fontAlgn="base" hangingPunct="1">
              <a:spcBef>
                <a:spcPct val="0"/>
              </a:spcBef>
              <a:spcAft>
                <a:spcPct val="0"/>
              </a:spcAft>
              <a:defRPr sz="5999"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sz="3000" kern="0" dirty="0"/>
              <a:t>MIM4– Alexander Büll (Bioengineering)</a:t>
            </a:r>
          </a:p>
        </p:txBody>
      </p:sp>
      <p:pic>
        <p:nvPicPr>
          <p:cNvPr id="6" name="Picture 2" descr="figure_16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98" y="3645024"/>
            <a:ext cx="6150446" cy="27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stretch>
            <a:fillRect/>
          </a:stretch>
        </p:blipFill>
        <p:spPr>
          <a:xfrm>
            <a:off x="406574" y="1318759"/>
            <a:ext cx="1224136" cy="16131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6864" y="1340768"/>
            <a:ext cx="2333300" cy="1569144"/>
          </a:xfrm>
          <a:prstGeom prst="rect">
            <a:avLst/>
          </a:prstGeom>
        </p:spPr>
      </p:pic>
      <p:sp>
        <p:nvSpPr>
          <p:cNvPr id="9" name="TextBox 8"/>
          <p:cNvSpPr txBox="1"/>
          <p:nvPr/>
        </p:nvSpPr>
        <p:spPr>
          <a:xfrm>
            <a:off x="7107810" y="4603394"/>
            <a:ext cx="3597139" cy="789960"/>
          </a:xfrm>
          <a:prstGeom prst="rect">
            <a:avLst/>
          </a:prstGeom>
          <a:noFill/>
        </p:spPr>
        <p:txBody>
          <a:bodyPr wrap="none" lIns="0" tIns="0" rIns="0" bIns="0" rtlCol="0">
            <a:spAutoFit/>
          </a:bodyPr>
          <a:lstStyle/>
          <a:p>
            <a:pPr algn="l">
              <a:spcBef>
                <a:spcPts val="432"/>
              </a:spcBef>
            </a:pPr>
            <a:r>
              <a:rPr lang="en-US" sz="2400" dirty="0">
                <a:latin typeface="+mn-lt"/>
              </a:rPr>
              <a:t>Molecular motors – </a:t>
            </a:r>
          </a:p>
          <a:p>
            <a:pPr algn="l">
              <a:spcBef>
                <a:spcPts val="432"/>
              </a:spcBef>
            </a:pPr>
            <a:r>
              <a:rPr lang="en-US" sz="2400" dirty="0">
                <a:latin typeface="+mn-lt"/>
              </a:rPr>
              <a:t>engines on the nanoscale</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7214" y="1340768"/>
            <a:ext cx="2353716" cy="1569144"/>
          </a:xfrm>
          <a:prstGeom prst="rect">
            <a:avLst/>
          </a:prstGeom>
        </p:spPr>
      </p:pic>
      <p:sp>
        <p:nvSpPr>
          <p:cNvPr id="11" name="TextBox 10"/>
          <p:cNvSpPr txBox="1"/>
          <p:nvPr/>
        </p:nvSpPr>
        <p:spPr>
          <a:xfrm>
            <a:off x="1807790" y="1767627"/>
            <a:ext cx="3852017" cy="789960"/>
          </a:xfrm>
          <a:prstGeom prst="rect">
            <a:avLst/>
          </a:prstGeom>
          <a:noFill/>
        </p:spPr>
        <p:txBody>
          <a:bodyPr wrap="none" lIns="0" tIns="0" rIns="0" bIns="0" rtlCol="0">
            <a:spAutoFit/>
          </a:bodyPr>
          <a:lstStyle/>
          <a:p>
            <a:pPr algn="l">
              <a:spcBef>
                <a:spcPts val="432"/>
              </a:spcBef>
            </a:pPr>
            <a:r>
              <a:rPr lang="en-US" sz="2400" dirty="0">
                <a:latin typeface="+mn-lt"/>
              </a:rPr>
              <a:t>Molecular properties and </a:t>
            </a:r>
          </a:p>
          <a:p>
            <a:pPr algn="l">
              <a:spcBef>
                <a:spcPts val="432"/>
              </a:spcBef>
            </a:pPr>
            <a:r>
              <a:rPr lang="en-US" sz="2400" dirty="0">
                <a:latin typeface="+mn-lt"/>
              </a:rPr>
              <a:t>architectures of biomaterials</a:t>
            </a:r>
          </a:p>
        </p:txBody>
      </p:sp>
    </p:spTree>
    <p:extLst>
      <p:ext uri="{BB962C8B-B14F-4D97-AF65-F5344CB8AC3E}">
        <p14:creationId xmlns:p14="http://schemas.microsoft.com/office/powerpoint/2010/main" val="352204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800" y="404664"/>
            <a:ext cx="9312374" cy="562131"/>
          </a:xfrm>
        </p:spPr>
        <p:txBody>
          <a:bodyPr/>
          <a:lstStyle/>
          <a:p>
            <a:pPr algn="ctr"/>
            <a:r>
              <a:rPr lang="en-US" dirty="0"/>
              <a:t>Main course </a:t>
            </a:r>
            <a:r>
              <a:rPr lang="en-US" dirty="0" err="1"/>
              <a:t>organisers</a:t>
            </a:r>
            <a:endParaRPr lang="en-US" dirty="0"/>
          </a:p>
        </p:txBody>
      </p:sp>
      <p:sp>
        <p:nvSpPr>
          <p:cNvPr id="3" name="Content Placeholder 2"/>
          <p:cNvSpPr>
            <a:spLocks noGrp="1"/>
          </p:cNvSpPr>
          <p:nvPr>
            <p:ph idx="1"/>
          </p:nvPr>
        </p:nvSpPr>
        <p:spPr>
          <a:xfrm>
            <a:off x="2171240" y="1556791"/>
            <a:ext cx="9312374" cy="4551647"/>
          </a:xfrm>
        </p:spPr>
        <p:txBody>
          <a:bodyPr/>
          <a:lstStyle/>
          <a:p>
            <a:pPr marL="0" indent="0">
              <a:buNone/>
            </a:pPr>
            <a:r>
              <a:rPr lang="en-US" dirty="0"/>
              <a:t>Alexander K. Buell</a:t>
            </a:r>
          </a:p>
          <a:p>
            <a:pPr marL="0" indent="0">
              <a:buNone/>
            </a:pPr>
            <a:r>
              <a:rPr lang="en-US" dirty="0"/>
              <a:t>Research interests: Protein aggregation and assembly phenomena, mostly in a biomedical</a:t>
            </a:r>
          </a:p>
          <a:p>
            <a:pPr marL="0" indent="0">
              <a:buNone/>
            </a:pPr>
            <a:r>
              <a:rPr lang="en-US" dirty="0"/>
              <a:t>context, e.g. the molecular basis of Alzheimer’s and Parkinson’s disease</a:t>
            </a:r>
          </a:p>
          <a:p>
            <a:pPr marL="0" indent="0">
              <a:buNone/>
            </a:pPr>
            <a:r>
              <a:rPr lang="en-US" dirty="0"/>
              <a:t>Websites:</a:t>
            </a:r>
          </a:p>
          <a:p>
            <a:pPr marL="0" indent="0">
              <a:buNone/>
            </a:pPr>
            <a:r>
              <a:rPr lang="en-US" dirty="0">
                <a:hlinkClick r:id="rId2"/>
              </a:rPr>
              <a:t>https://www.bioengineering.dtu.dk/english/ResearchNy/Research-Sections/Section-for-Protein-Chemistry-and-Enzyme-Technology/Protein-Biophysics</a:t>
            </a:r>
            <a:endParaRPr lang="en-US" dirty="0"/>
          </a:p>
          <a:p>
            <a:pPr marL="0" indent="0">
              <a:buNone/>
            </a:pPr>
            <a:endParaRPr lang="en-US" dirty="0"/>
          </a:p>
          <a:p>
            <a:pPr marL="0" indent="0">
              <a:buNone/>
            </a:pPr>
            <a:r>
              <a:rPr lang="en-US" dirty="0">
                <a:hlinkClick r:id="rId3"/>
              </a:rPr>
              <a:t>www.buelllab.org</a:t>
            </a:r>
            <a:endParaRPr lang="en-US" dirty="0"/>
          </a:p>
          <a:p>
            <a:pPr marL="0" indent="0">
              <a:buNone/>
            </a:pPr>
            <a:endParaRPr lang="en-US" dirty="0"/>
          </a:p>
          <a:p>
            <a:pPr marL="0" indent="0">
              <a:buNone/>
            </a:pPr>
            <a:r>
              <a:rPr lang="en-US" dirty="0"/>
              <a:t>Ditte Hededam Welner</a:t>
            </a:r>
          </a:p>
          <a:p>
            <a:pPr marL="0" indent="0">
              <a:buNone/>
            </a:pPr>
            <a:r>
              <a:rPr lang="en-US" dirty="0"/>
              <a:t>Research interests: Enzyme engineering, cell factory engineering, structural biology</a:t>
            </a:r>
          </a:p>
          <a:p>
            <a:pPr marL="0" indent="0">
              <a:buNone/>
            </a:pPr>
            <a:r>
              <a:rPr lang="en-US" dirty="0"/>
              <a:t>Website: </a:t>
            </a:r>
            <a:r>
              <a:rPr lang="en-US" dirty="0">
                <a:hlinkClick r:id="rId4"/>
              </a:rPr>
              <a:t>https://www.biosustain.dtu.dk/research/research-groups/enzyme-engineering-and-structural-biology</a:t>
            </a: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a:t>
            </a:fld>
            <a:endParaRPr lang="en-GB"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90" y="1591883"/>
            <a:ext cx="1301239" cy="173715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90" y="4509120"/>
            <a:ext cx="1197992" cy="1599319"/>
          </a:xfrm>
          <a:prstGeom prst="rect">
            <a:avLst/>
          </a:prstGeom>
        </p:spPr>
      </p:pic>
    </p:spTree>
    <p:extLst>
      <p:ext uri="{BB962C8B-B14F-4D97-AF65-F5344CB8AC3E}">
        <p14:creationId xmlns:p14="http://schemas.microsoft.com/office/powerpoint/2010/main" val="1172362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03EA872-A674-449B-A120-B97244F8E91D}" type="slidenum">
              <a:rPr lang="en-GB" smtClean="0"/>
              <a:pPr/>
              <a:t>20</a:t>
            </a:fld>
            <a:endParaRPr lang="en-GB" dirty="0"/>
          </a:p>
        </p:txBody>
      </p:sp>
      <p:sp>
        <p:nvSpPr>
          <p:cNvPr id="5" name="Title 1"/>
          <p:cNvSpPr txBox="1">
            <a:spLocks/>
          </p:cNvSpPr>
          <p:nvPr/>
        </p:nvSpPr>
        <p:spPr bwMode="auto">
          <a:xfrm>
            <a:off x="2854846" y="1988840"/>
            <a:ext cx="6264696"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ctr" rtl="0" eaLnBrk="1" fontAlgn="base" hangingPunct="1">
              <a:spcBef>
                <a:spcPct val="0"/>
              </a:spcBef>
              <a:spcAft>
                <a:spcPct val="0"/>
              </a:spcAft>
              <a:defRPr sz="5999"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US" sz="3000" kern="0" dirty="0"/>
              <a:t>Simulations and control</a:t>
            </a:r>
          </a:p>
          <a:p>
            <a:r>
              <a:rPr lang="en-US" sz="3000" kern="0" dirty="0"/>
              <a:t>of biological systems track - SIM</a:t>
            </a:r>
          </a:p>
        </p:txBody>
      </p:sp>
    </p:spTree>
    <p:extLst>
      <p:ext uri="{BB962C8B-B14F-4D97-AF65-F5344CB8AC3E}">
        <p14:creationId xmlns:p14="http://schemas.microsoft.com/office/powerpoint/2010/main" val="207769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E7CF-E28A-5042-A329-1B781C5991DE}"/>
              </a:ext>
            </a:extLst>
          </p:cNvPr>
          <p:cNvSpPr>
            <a:spLocks noGrp="1"/>
          </p:cNvSpPr>
          <p:nvPr>
            <p:ph type="title"/>
          </p:nvPr>
        </p:nvSpPr>
        <p:spPr/>
        <p:txBody>
          <a:bodyPr/>
          <a:lstStyle/>
          <a:p>
            <a:r>
              <a:rPr lang="da-DK" dirty="0"/>
              <a:t>SIM1 and SIM2 </a:t>
            </a:r>
            <a:r>
              <a:rPr lang="da-DK" dirty="0" err="1"/>
              <a:t>Biocomputing</a:t>
            </a:r>
            <a:br>
              <a:rPr lang="da-DK" dirty="0"/>
            </a:br>
            <a:r>
              <a:rPr lang="da-DK" sz="2000" dirty="0"/>
              <a:t>Jan Madsen, </a:t>
            </a:r>
            <a:r>
              <a:rPr lang="da-DK" sz="2000" dirty="0">
                <a:hlinkClick r:id="rId3">
                  <a:extLst>
                    <a:ext uri="{A12FA001-AC4F-418D-AE19-62706E023703}">
                      <ahyp:hlinkClr xmlns:ahyp="http://schemas.microsoft.com/office/drawing/2018/hyperlinkcolor" val="tx"/>
                    </a:ext>
                  </a:extLst>
                </a:hlinkClick>
              </a:rPr>
              <a:t>jama@dtu.dk</a:t>
            </a:r>
            <a:r>
              <a:rPr lang="da-DK" sz="2000" dirty="0"/>
              <a:t>, B322 r114</a:t>
            </a:r>
            <a:endParaRPr lang="da-DK" dirty="0"/>
          </a:p>
        </p:txBody>
      </p:sp>
      <p:sp>
        <p:nvSpPr>
          <p:cNvPr id="5" name="Footer Placeholder 4">
            <a:extLst>
              <a:ext uri="{FF2B5EF4-FFF2-40B4-BE49-F238E27FC236}">
                <a16:creationId xmlns:a16="http://schemas.microsoft.com/office/drawing/2014/main" id="{CEE6599A-EACF-3744-B20B-0904B962F7C5}"/>
              </a:ext>
            </a:extLst>
          </p:cNvPr>
          <p:cNvSpPr>
            <a:spLocks noGrp="1"/>
          </p:cNvSpPr>
          <p:nvPr>
            <p:ph type="ftr" sz="quarter" idx="11"/>
          </p:nvPr>
        </p:nvSpPr>
        <p:spPr/>
        <p:txBody>
          <a:bodyPr/>
          <a:lstStyle/>
          <a:p>
            <a:pPr defTabSz="914309" fontAlgn="auto">
              <a:spcBef>
                <a:spcPts val="0"/>
              </a:spcBef>
              <a:spcAft>
                <a:spcPts val="0"/>
              </a:spcAft>
            </a:pPr>
            <a:r>
              <a:rPr lang="en-US"/>
              <a:t>27020 Biocomputing Pitch</a:t>
            </a:r>
          </a:p>
        </p:txBody>
      </p:sp>
      <p:sp>
        <p:nvSpPr>
          <p:cNvPr id="6" name="Slide Number Placeholder 5">
            <a:extLst>
              <a:ext uri="{FF2B5EF4-FFF2-40B4-BE49-F238E27FC236}">
                <a16:creationId xmlns:a16="http://schemas.microsoft.com/office/drawing/2014/main" id="{A53BE4CA-FCEC-CC4D-8030-B59018A2D666}"/>
              </a:ext>
            </a:extLst>
          </p:cNvPr>
          <p:cNvSpPr>
            <a:spLocks noGrp="1"/>
          </p:cNvSpPr>
          <p:nvPr>
            <p:ph type="sldNum" sz="quarter" idx="12"/>
          </p:nvPr>
        </p:nvSpPr>
        <p:spPr/>
        <p:txBody>
          <a:bodyPr/>
          <a:lstStyle/>
          <a:p>
            <a:pPr defTabSz="914309" fontAlgn="auto">
              <a:spcBef>
                <a:spcPts val="0"/>
              </a:spcBef>
              <a:spcAft>
                <a:spcPts val="0"/>
              </a:spcAft>
            </a:pPr>
            <a:fld id="{9D2787BB-E263-9549-ADB7-ACC96AC2233A}" type="slidenum">
              <a:rPr lang="en-US"/>
              <a:pPr defTabSz="914309" fontAlgn="auto">
                <a:spcBef>
                  <a:spcPts val="0"/>
                </a:spcBef>
                <a:spcAft>
                  <a:spcPts val="0"/>
                </a:spcAft>
              </a:pPr>
              <a:t>21</a:t>
            </a:fld>
            <a:endParaRPr lang="en-US"/>
          </a:p>
        </p:txBody>
      </p:sp>
      <p:sp>
        <p:nvSpPr>
          <p:cNvPr id="70" name="TextBox 69">
            <a:extLst>
              <a:ext uri="{FF2B5EF4-FFF2-40B4-BE49-F238E27FC236}">
                <a16:creationId xmlns:a16="http://schemas.microsoft.com/office/drawing/2014/main" id="{6CD40B8A-9161-5146-ABE5-E43C5EA19BDB}"/>
              </a:ext>
            </a:extLst>
          </p:cNvPr>
          <p:cNvSpPr txBox="1"/>
          <p:nvPr/>
        </p:nvSpPr>
        <p:spPr>
          <a:xfrm>
            <a:off x="2209512" y="6900856"/>
            <a:ext cx="1120674" cy="646247"/>
          </a:xfrm>
          <a:prstGeom prst="rect">
            <a:avLst/>
          </a:prstGeom>
          <a:noFill/>
        </p:spPr>
        <p:txBody>
          <a:bodyPr wrap="none" rtlCol="0">
            <a:spAutoFit/>
          </a:bodyPr>
          <a:lstStyle/>
          <a:p>
            <a:pPr defTabSz="914309" fontAlgn="auto">
              <a:spcBef>
                <a:spcPts val="0"/>
              </a:spcBef>
              <a:spcAft>
                <a:spcPts val="0"/>
              </a:spcAft>
            </a:pPr>
            <a:r>
              <a:rPr lang="da-DK" sz="1800" dirty="0">
                <a:solidFill>
                  <a:prstClr val="white"/>
                </a:solidFill>
                <a:latin typeface="Calibri" panose="020F0502020204030204"/>
                <a:ea typeface="+mn-ea"/>
              </a:rPr>
              <a:t>10011010</a:t>
            </a:r>
          </a:p>
          <a:p>
            <a:pPr defTabSz="914309" fontAlgn="auto">
              <a:spcBef>
                <a:spcPts val="0"/>
              </a:spcBef>
              <a:spcAft>
                <a:spcPts val="0"/>
              </a:spcAft>
            </a:pPr>
            <a:r>
              <a:rPr lang="da-DK" sz="1800" dirty="0">
                <a:solidFill>
                  <a:prstClr val="white"/>
                </a:solidFill>
                <a:latin typeface="Calibri" panose="020F0502020204030204"/>
                <a:ea typeface="+mn-ea"/>
              </a:rPr>
              <a:t>01101001</a:t>
            </a:r>
          </a:p>
        </p:txBody>
      </p:sp>
      <p:grpSp>
        <p:nvGrpSpPr>
          <p:cNvPr id="240" name="Group 239">
            <a:extLst>
              <a:ext uri="{FF2B5EF4-FFF2-40B4-BE49-F238E27FC236}">
                <a16:creationId xmlns:a16="http://schemas.microsoft.com/office/drawing/2014/main" id="{3C932980-B7E0-C042-85D2-13907CB433D1}"/>
              </a:ext>
            </a:extLst>
          </p:cNvPr>
          <p:cNvGrpSpPr/>
          <p:nvPr/>
        </p:nvGrpSpPr>
        <p:grpSpPr>
          <a:xfrm>
            <a:off x="-1987544" y="2179938"/>
            <a:ext cx="656870" cy="195454"/>
            <a:chOff x="5614503" y="3699793"/>
            <a:chExt cx="875941" cy="260638"/>
          </a:xfrm>
        </p:grpSpPr>
        <p:sp>
          <p:nvSpPr>
            <p:cNvPr id="241" name="Delay 240">
              <a:extLst>
                <a:ext uri="{FF2B5EF4-FFF2-40B4-BE49-F238E27FC236}">
                  <a16:creationId xmlns:a16="http://schemas.microsoft.com/office/drawing/2014/main" id="{40ABF1BA-B2D5-2D4B-A51D-5C43F23D5803}"/>
                </a:ext>
              </a:extLst>
            </p:cNvPr>
            <p:cNvSpPr/>
            <p:nvPr/>
          </p:nvSpPr>
          <p:spPr>
            <a:xfrm>
              <a:off x="5932222" y="3699793"/>
              <a:ext cx="313899" cy="260638"/>
            </a:xfrm>
            <a:prstGeom prst="flowChartDelay">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09" fontAlgn="auto">
                <a:spcBef>
                  <a:spcPts val="0"/>
                </a:spcBef>
                <a:spcAft>
                  <a:spcPts val="0"/>
                </a:spcAft>
              </a:pPr>
              <a:endParaRPr lang="en-US" sz="1351">
                <a:solidFill>
                  <a:prstClr val="white"/>
                </a:solidFill>
                <a:latin typeface="Calibri" panose="020F0502020204030204"/>
              </a:endParaRPr>
            </a:p>
          </p:txBody>
        </p:sp>
        <p:cxnSp>
          <p:nvCxnSpPr>
            <p:cNvPr id="242" name="Straight Connector 241">
              <a:extLst>
                <a:ext uri="{FF2B5EF4-FFF2-40B4-BE49-F238E27FC236}">
                  <a16:creationId xmlns:a16="http://schemas.microsoft.com/office/drawing/2014/main" id="{BD3A28AF-F652-D344-82D9-2954155D736E}"/>
                </a:ext>
              </a:extLst>
            </p:cNvPr>
            <p:cNvCxnSpPr/>
            <p:nvPr/>
          </p:nvCxnSpPr>
          <p:spPr>
            <a:xfrm>
              <a:off x="6246121" y="3828982"/>
              <a:ext cx="244323" cy="56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9D306A1F-72F3-484A-B017-9E3FA59DF46B}"/>
                </a:ext>
              </a:extLst>
            </p:cNvPr>
            <p:cNvCxnSpPr/>
            <p:nvPr/>
          </p:nvCxnSpPr>
          <p:spPr>
            <a:xfrm flipV="1">
              <a:off x="5614503" y="3760330"/>
              <a:ext cx="314977" cy="2701"/>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EA70C76D-D790-934B-96F3-7609C2CF16CA}"/>
                </a:ext>
              </a:extLst>
            </p:cNvPr>
            <p:cNvCxnSpPr/>
            <p:nvPr/>
          </p:nvCxnSpPr>
          <p:spPr>
            <a:xfrm flipV="1">
              <a:off x="5615972" y="3897192"/>
              <a:ext cx="314977" cy="2701"/>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FD731B7-B2FB-734E-B85C-204FA9BD2A51}"/>
              </a:ext>
            </a:extLst>
          </p:cNvPr>
          <p:cNvGrpSpPr/>
          <p:nvPr/>
        </p:nvGrpSpPr>
        <p:grpSpPr>
          <a:xfrm>
            <a:off x="4009117" y="1575370"/>
            <a:ext cx="5339781" cy="4601236"/>
            <a:chOff x="669063" y="1336510"/>
            <a:chExt cx="5340476" cy="4601835"/>
          </a:xfrm>
        </p:grpSpPr>
        <p:sp>
          <p:nvSpPr>
            <p:cNvPr id="289" name="Rectangle 288">
              <a:extLst>
                <a:ext uri="{FF2B5EF4-FFF2-40B4-BE49-F238E27FC236}">
                  <a16:creationId xmlns:a16="http://schemas.microsoft.com/office/drawing/2014/main" id="{11CF2711-AEF5-2E4A-A7A0-911A747E4096}"/>
                </a:ext>
              </a:extLst>
            </p:cNvPr>
            <p:cNvSpPr/>
            <p:nvPr/>
          </p:nvSpPr>
          <p:spPr>
            <a:xfrm>
              <a:off x="669063" y="1336510"/>
              <a:ext cx="5340476" cy="4601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da-DK" sz="1800" dirty="0">
                <a:solidFill>
                  <a:prstClr val="white"/>
                </a:solidFill>
                <a:latin typeface="Calibri" panose="020F0502020204030204"/>
              </a:endParaRPr>
            </a:p>
          </p:txBody>
        </p:sp>
        <p:grpSp>
          <p:nvGrpSpPr>
            <p:cNvPr id="167" name="Group 166">
              <a:extLst>
                <a:ext uri="{FF2B5EF4-FFF2-40B4-BE49-F238E27FC236}">
                  <a16:creationId xmlns:a16="http://schemas.microsoft.com/office/drawing/2014/main" id="{764C4C10-A24D-814D-9F1F-FC4F7DF126A0}"/>
                </a:ext>
              </a:extLst>
            </p:cNvPr>
            <p:cNvGrpSpPr/>
            <p:nvPr/>
          </p:nvGrpSpPr>
          <p:grpSpPr>
            <a:xfrm>
              <a:off x="1191415" y="2096438"/>
              <a:ext cx="4046359" cy="3500868"/>
              <a:chOff x="667145" y="1417638"/>
              <a:chExt cx="4480722" cy="3876674"/>
            </a:xfrm>
          </p:grpSpPr>
          <p:sp>
            <p:nvSpPr>
              <p:cNvPr id="231" name="Oval 230">
                <a:extLst>
                  <a:ext uri="{FF2B5EF4-FFF2-40B4-BE49-F238E27FC236}">
                    <a16:creationId xmlns:a16="http://schemas.microsoft.com/office/drawing/2014/main" id="{C8F05EF0-D9D6-2042-8592-53339799A1FF}"/>
                  </a:ext>
                </a:extLst>
              </p:cNvPr>
              <p:cNvSpPr/>
              <p:nvPr/>
            </p:nvSpPr>
            <p:spPr>
              <a:xfrm>
                <a:off x="1243012" y="1965325"/>
                <a:ext cx="3328988" cy="3328987"/>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da-DK" sz="1800">
                  <a:solidFill>
                    <a:prstClr val="white"/>
                  </a:solidFill>
                  <a:latin typeface="Calibri" panose="020F0502020204030204"/>
                </a:endParaRPr>
              </a:p>
            </p:txBody>
          </p:sp>
          <p:sp>
            <p:nvSpPr>
              <p:cNvPr id="232" name="Oval 231">
                <a:extLst>
                  <a:ext uri="{FF2B5EF4-FFF2-40B4-BE49-F238E27FC236}">
                    <a16:creationId xmlns:a16="http://schemas.microsoft.com/office/drawing/2014/main" id="{3AEAA7EE-8979-9E42-AE4D-52ABD0CF0F28}"/>
                  </a:ext>
                </a:extLst>
              </p:cNvPr>
              <p:cNvSpPr/>
              <p:nvPr/>
            </p:nvSpPr>
            <p:spPr>
              <a:xfrm>
                <a:off x="2230040" y="1417638"/>
                <a:ext cx="1354932" cy="1354932"/>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da-DK" sz="1800">
                  <a:solidFill>
                    <a:prstClr val="white"/>
                  </a:solidFill>
                  <a:latin typeface="Calibri" panose="020F0502020204030204"/>
                </a:endParaRPr>
              </a:p>
            </p:txBody>
          </p:sp>
          <p:sp>
            <p:nvSpPr>
              <p:cNvPr id="233" name="Oval 232">
                <a:extLst>
                  <a:ext uri="{FF2B5EF4-FFF2-40B4-BE49-F238E27FC236}">
                    <a16:creationId xmlns:a16="http://schemas.microsoft.com/office/drawing/2014/main" id="{20C2E4EF-BAED-E94E-987C-4F6A496C1CFC}"/>
                  </a:ext>
                </a:extLst>
              </p:cNvPr>
              <p:cNvSpPr/>
              <p:nvPr/>
            </p:nvSpPr>
            <p:spPr>
              <a:xfrm>
                <a:off x="667145" y="3629818"/>
                <a:ext cx="1354932" cy="1354932"/>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da-DK" sz="1800">
                  <a:solidFill>
                    <a:prstClr val="white"/>
                  </a:solidFill>
                  <a:latin typeface="Calibri" panose="020F0502020204030204"/>
                </a:endParaRPr>
              </a:p>
            </p:txBody>
          </p:sp>
          <p:sp>
            <p:nvSpPr>
              <p:cNvPr id="234" name="Oval 233">
                <a:extLst>
                  <a:ext uri="{FF2B5EF4-FFF2-40B4-BE49-F238E27FC236}">
                    <a16:creationId xmlns:a16="http://schemas.microsoft.com/office/drawing/2014/main" id="{68F92A17-1797-4A44-A275-5E870D0EDE83}"/>
                  </a:ext>
                </a:extLst>
              </p:cNvPr>
              <p:cNvSpPr/>
              <p:nvPr/>
            </p:nvSpPr>
            <p:spPr>
              <a:xfrm>
                <a:off x="3792935" y="3629818"/>
                <a:ext cx="1354932" cy="1354932"/>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da-DK" sz="1800">
                  <a:solidFill>
                    <a:prstClr val="white"/>
                  </a:solidFill>
                  <a:latin typeface="Calibri" panose="020F0502020204030204"/>
                </a:endParaRPr>
              </a:p>
            </p:txBody>
          </p:sp>
        </p:grpSp>
        <p:sp>
          <p:nvSpPr>
            <p:cNvPr id="236" name="TextBox 235">
              <a:extLst>
                <a:ext uri="{FF2B5EF4-FFF2-40B4-BE49-F238E27FC236}">
                  <a16:creationId xmlns:a16="http://schemas.microsoft.com/office/drawing/2014/main" id="{EA49D165-A632-1B44-82AA-035CFA75E164}"/>
                </a:ext>
              </a:extLst>
            </p:cNvPr>
            <p:cNvSpPr txBox="1"/>
            <p:nvPr/>
          </p:nvSpPr>
          <p:spPr>
            <a:xfrm>
              <a:off x="860727" y="1446211"/>
              <a:ext cx="3108543" cy="400110"/>
            </a:xfrm>
            <a:prstGeom prst="rect">
              <a:avLst/>
            </a:prstGeom>
            <a:solidFill>
              <a:schemeClr val="tx1"/>
            </a:solidFill>
          </p:spPr>
          <p:txBody>
            <a:bodyPr wrap="none" rtlCol="0">
              <a:spAutoFit/>
            </a:bodyPr>
            <a:lstStyle/>
            <a:p>
              <a:pPr defTabSz="914309" fontAlgn="auto">
                <a:spcBef>
                  <a:spcPts val="0"/>
                </a:spcBef>
                <a:spcAft>
                  <a:spcPts val="0"/>
                </a:spcAft>
              </a:pPr>
              <a:r>
                <a:rPr lang="en-US" sz="2000" dirty="0">
                  <a:solidFill>
                    <a:prstClr val="white"/>
                  </a:solidFill>
                  <a:latin typeface="Courier" pitchFamily="2" charset="0"/>
                  <a:ea typeface="Andale Mono" charset="0"/>
                  <a:cs typeface="Courier New" panose="02070309020205020404" pitchFamily="49" charset="0"/>
                </a:rPr>
                <a:t>if (A AND B) then C</a:t>
              </a:r>
            </a:p>
          </p:txBody>
        </p:sp>
        <p:grpSp>
          <p:nvGrpSpPr>
            <p:cNvPr id="237" name="Group 236">
              <a:extLst>
                <a:ext uri="{FF2B5EF4-FFF2-40B4-BE49-F238E27FC236}">
                  <a16:creationId xmlns:a16="http://schemas.microsoft.com/office/drawing/2014/main" id="{8C4D5664-DA01-BA48-B41D-FA0C8B419FA0}"/>
                </a:ext>
              </a:extLst>
            </p:cNvPr>
            <p:cNvGrpSpPr/>
            <p:nvPr/>
          </p:nvGrpSpPr>
          <p:grpSpPr>
            <a:xfrm>
              <a:off x="4067995" y="2194906"/>
              <a:ext cx="1723549" cy="473411"/>
              <a:chOff x="5604740" y="1503441"/>
              <a:chExt cx="1723549" cy="473411"/>
            </a:xfrm>
            <a:solidFill>
              <a:schemeClr val="tx1"/>
            </a:solidFill>
          </p:grpSpPr>
          <p:sp>
            <p:nvSpPr>
              <p:cNvPr id="238" name="TextBox 237">
                <a:extLst>
                  <a:ext uri="{FF2B5EF4-FFF2-40B4-BE49-F238E27FC236}">
                    <a16:creationId xmlns:a16="http://schemas.microsoft.com/office/drawing/2014/main" id="{18DFA575-176C-8D42-AF16-F8388BB904C6}"/>
                  </a:ext>
                </a:extLst>
              </p:cNvPr>
              <p:cNvSpPr txBox="1"/>
              <p:nvPr/>
            </p:nvSpPr>
            <p:spPr>
              <a:xfrm>
                <a:off x="5604740" y="1503441"/>
                <a:ext cx="1723549" cy="400110"/>
              </a:xfrm>
              <a:prstGeom prst="rect">
                <a:avLst/>
              </a:prstGeom>
              <a:grpFill/>
            </p:spPr>
            <p:txBody>
              <a:bodyPr wrap="none" rtlCol="0">
                <a:spAutoFit/>
              </a:bodyPr>
              <a:lstStyle/>
              <a:p>
                <a:pPr defTabSz="914309" fontAlgn="auto">
                  <a:spcBef>
                    <a:spcPts val="0"/>
                  </a:spcBef>
                  <a:spcAft>
                    <a:spcPts val="0"/>
                  </a:spcAft>
                </a:pPr>
                <a:r>
                  <a:rPr lang="en-US" sz="2000" dirty="0">
                    <a:solidFill>
                      <a:prstClr val="white"/>
                    </a:solidFill>
                    <a:latin typeface="Courier" pitchFamily="2" charset="0"/>
                    <a:ea typeface="+mn-ea"/>
                    <a:cs typeface="American Typewriter"/>
                  </a:rPr>
                  <a:t>AACGCTAGGT</a:t>
                </a:r>
              </a:p>
            </p:txBody>
          </p:sp>
          <p:cxnSp>
            <p:nvCxnSpPr>
              <p:cNvPr id="239" name="Straight Arrow Connector 238">
                <a:extLst>
                  <a:ext uri="{FF2B5EF4-FFF2-40B4-BE49-F238E27FC236}">
                    <a16:creationId xmlns:a16="http://schemas.microsoft.com/office/drawing/2014/main" id="{CA2614D8-6FDD-FF4A-B1D3-9F5E01EED7EA}"/>
                  </a:ext>
                </a:extLst>
              </p:cNvPr>
              <p:cNvCxnSpPr>
                <a:cxnSpLocks/>
              </p:cNvCxnSpPr>
              <p:nvPr/>
            </p:nvCxnSpPr>
            <p:spPr>
              <a:xfrm>
                <a:off x="5651500" y="1976852"/>
                <a:ext cx="1676789" cy="0"/>
              </a:xfrm>
              <a:prstGeom prst="straightConnector1">
                <a:avLst/>
              </a:prstGeom>
              <a:grpFill/>
              <a:ln w="38100">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cxnSp>
          <p:nvCxnSpPr>
            <p:cNvPr id="15" name="Curved Connector 14">
              <a:extLst>
                <a:ext uri="{FF2B5EF4-FFF2-40B4-BE49-F238E27FC236}">
                  <a16:creationId xmlns:a16="http://schemas.microsoft.com/office/drawing/2014/main" id="{B7026512-1F10-C247-8EE9-CDEFDCBD347F}"/>
                </a:ext>
              </a:extLst>
            </p:cNvPr>
            <p:cNvCxnSpPr>
              <a:cxnSpLocks/>
            </p:cNvCxnSpPr>
            <p:nvPr/>
          </p:nvCxnSpPr>
          <p:spPr>
            <a:xfrm>
              <a:off x="1583871" y="1846321"/>
              <a:ext cx="831127" cy="744711"/>
            </a:xfrm>
            <a:prstGeom prst="curvedConnector3">
              <a:avLst>
                <a:gd name="adj1" fmla="val 884"/>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91EA782F-55B7-6047-8473-B0458AB27CBA}"/>
                </a:ext>
              </a:extLst>
            </p:cNvPr>
            <p:cNvGrpSpPr/>
            <p:nvPr/>
          </p:nvGrpSpPr>
          <p:grpSpPr>
            <a:xfrm>
              <a:off x="4078110" y="4608415"/>
              <a:ext cx="1111584" cy="313212"/>
              <a:chOff x="897468" y="3360456"/>
              <a:chExt cx="2574125" cy="725314"/>
            </a:xfrm>
          </p:grpSpPr>
          <p:cxnSp>
            <p:nvCxnSpPr>
              <p:cNvPr id="249" name="Straight Arrow Connector 248">
                <a:extLst>
                  <a:ext uri="{FF2B5EF4-FFF2-40B4-BE49-F238E27FC236}">
                    <a16:creationId xmlns:a16="http://schemas.microsoft.com/office/drawing/2014/main" id="{4B44FF5B-08B0-2E4C-91AC-7DBD874DAC85}"/>
                  </a:ext>
                </a:extLst>
              </p:cNvPr>
              <p:cNvCxnSpPr>
                <a:cxnSpLocks/>
              </p:cNvCxnSpPr>
              <p:nvPr/>
            </p:nvCxnSpPr>
            <p:spPr>
              <a:xfrm flipH="1">
                <a:off x="897468" y="3619508"/>
                <a:ext cx="2574125" cy="0"/>
              </a:xfrm>
              <a:prstGeom prst="straightConnector1">
                <a:avLst/>
              </a:prstGeom>
              <a:ln w="19050" cmpd="sng">
                <a:solidFill>
                  <a:srgbClr val="FFFFFF"/>
                </a:solidFill>
                <a:round/>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251" name="Group 250">
                <a:extLst>
                  <a:ext uri="{FF2B5EF4-FFF2-40B4-BE49-F238E27FC236}">
                    <a16:creationId xmlns:a16="http://schemas.microsoft.com/office/drawing/2014/main" id="{055616E3-6916-B947-B160-1370EA12A4FE}"/>
                  </a:ext>
                </a:extLst>
              </p:cNvPr>
              <p:cNvGrpSpPr/>
              <p:nvPr/>
            </p:nvGrpSpPr>
            <p:grpSpPr>
              <a:xfrm>
                <a:off x="1622734" y="3458637"/>
                <a:ext cx="811439" cy="627133"/>
                <a:chOff x="1703161" y="3560229"/>
                <a:chExt cx="811439" cy="627133"/>
              </a:xfrm>
            </p:grpSpPr>
            <p:grpSp>
              <p:nvGrpSpPr>
                <p:cNvPr id="266" name="Group 265">
                  <a:extLst>
                    <a:ext uri="{FF2B5EF4-FFF2-40B4-BE49-F238E27FC236}">
                      <a16:creationId xmlns:a16="http://schemas.microsoft.com/office/drawing/2014/main" id="{15400E64-29C1-FA49-9D20-618A3A0CFB65}"/>
                    </a:ext>
                  </a:extLst>
                </p:cNvPr>
                <p:cNvGrpSpPr/>
                <p:nvPr/>
              </p:nvGrpSpPr>
              <p:grpSpPr>
                <a:xfrm>
                  <a:off x="1703161" y="3560229"/>
                  <a:ext cx="673100" cy="627133"/>
                  <a:chOff x="1703161" y="3560229"/>
                  <a:chExt cx="673100" cy="627133"/>
                </a:xfrm>
              </p:grpSpPr>
              <p:sp>
                <p:nvSpPr>
                  <p:cNvPr id="268" name="Oval 267">
                    <a:extLst>
                      <a:ext uri="{FF2B5EF4-FFF2-40B4-BE49-F238E27FC236}">
                        <a16:creationId xmlns:a16="http://schemas.microsoft.com/office/drawing/2014/main" id="{0D9F825C-33BD-A345-8304-C8530EE1774D}"/>
                      </a:ext>
                    </a:extLst>
                  </p:cNvPr>
                  <p:cNvSpPr/>
                  <p:nvPr/>
                </p:nvSpPr>
                <p:spPr>
                  <a:xfrm>
                    <a:off x="1790720" y="3560229"/>
                    <a:ext cx="433003" cy="433004"/>
                  </a:xfrm>
                  <a:prstGeom prst="ellipse">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fontAlgn="auto">
                      <a:spcBef>
                        <a:spcPts val="0"/>
                      </a:spcBef>
                      <a:spcAft>
                        <a:spcPts val="0"/>
                      </a:spcAft>
                    </a:pPr>
                    <a:endParaRPr lang="en-US" sz="1800">
                      <a:solidFill>
                        <a:prstClr val="white"/>
                      </a:solidFill>
                      <a:latin typeface="Calibri" panose="020F0502020204030204"/>
                    </a:endParaRPr>
                  </a:p>
                </p:txBody>
              </p:sp>
              <p:sp>
                <p:nvSpPr>
                  <p:cNvPr id="269" name="Rectangle 268">
                    <a:extLst>
                      <a:ext uri="{FF2B5EF4-FFF2-40B4-BE49-F238E27FC236}">
                        <a16:creationId xmlns:a16="http://schemas.microsoft.com/office/drawing/2014/main" id="{06C3068D-55C6-424C-BE87-5075E95FDF22}"/>
                      </a:ext>
                    </a:extLst>
                  </p:cNvPr>
                  <p:cNvSpPr/>
                  <p:nvPr/>
                </p:nvSpPr>
                <p:spPr>
                  <a:xfrm>
                    <a:off x="1703161" y="3768262"/>
                    <a:ext cx="673100" cy="419100"/>
                  </a:xfrm>
                  <a:prstGeom prst="rect">
                    <a:avLst/>
                  </a:prstGeom>
                  <a:solidFill>
                    <a:srgbClr val="000000"/>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fontAlgn="auto">
                      <a:spcBef>
                        <a:spcPts val="0"/>
                      </a:spcBef>
                      <a:spcAft>
                        <a:spcPts val="0"/>
                      </a:spcAft>
                    </a:pPr>
                    <a:endParaRPr lang="en-US" sz="1800">
                      <a:solidFill>
                        <a:prstClr val="white"/>
                      </a:solidFill>
                      <a:latin typeface="Calibri" panose="020F0502020204030204"/>
                    </a:endParaRPr>
                  </a:p>
                </p:txBody>
              </p:sp>
            </p:grpSp>
            <p:cxnSp>
              <p:nvCxnSpPr>
                <p:cNvPr id="267" name="Straight Arrow Connector 266">
                  <a:extLst>
                    <a:ext uri="{FF2B5EF4-FFF2-40B4-BE49-F238E27FC236}">
                      <a16:creationId xmlns:a16="http://schemas.microsoft.com/office/drawing/2014/main" id="{CBD81CFE-D0BB-2344-87E1-DBF25AE4667D}"/>
                    </a:ext>
                  </a:extLst>
                </p:cNvPr>
                <p:cNvCxnSpPr/>
                <p:nvPr/>
              </p:nvCxnSpPr>
              <p:spPr>
                <a:xfrm flipH="1">
                  <a:off x="1943100" y="3721100"/>
                  <a:ext cx="571500" cy="0"/>
                </a:xfrm>
                <a:prstGeom prst="straightConnector1">
                  <a:avLst/>
                </a:prstGeom>
                <a:ln w="19050" cmpd="sng">
                  <a:solidFill>
                    <a:srgbClr val="FFFFFF"/>
                  </a:solidFill>
                  <a:round/>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252" name="Group 251">
                <a:extLst>
                  <a:ext uri="{FF2B5EF4-FFF2-40B4-BE49-F238E27FC236}">
                    <a16:creationId xmlns:a16="http://schemas.microsoft.com/office/drawing/2014/main" id="{7324CB4E-6EE3-0E48-92DA-FC469E38A937}"/>
                  </a:ext>
                </a:extLst>
              </p:cNvPr>
              <p:cNvGrpSpPr/>
              <p:nvPr/>
            </p:nvGrpSpPr>
            <p:grpSpPr>
              <a:xfrm>
                <a:off x="1053695" y="3360456"/>
                <a:ext cx="571906" cy="498909"/>
                <a:chOff x="1053695" y="3360456"/>
                <a:chExt cx="571906" cy="498909"/>
              </a:xfrm>
            </p:grpSpPr>
            <p:sp>
              <p:nvSpPr>
                <p:cNvPr id="262" name="Rectangle 261">
                  <a:extLst>
                    <a:ext uri="{FF2B5EF4-FFF2-40B4-BE49-F238E27FC236}">
                      <a16:creationId xmlns:a16="http://schemas.microsoft.com/office/drawing/2014/main" id="{63431BA2-BCCD-1643-BDCC-56F922B23B9A}"/>
                    </a:ext>
                  </a:extLst>
                </p:cNvPr>
                <p:cNvSpPr/>
                <p:nvPr/>
              </p:nvSpPr>
              <p:spPr>
                <a:xfrm>
                  <a:off x="1219200" y="3505200"/>
                  <a:ext cx="190500" cy="215900"/>
                </a:xfrm>
                <a:prstGeom prst="rect">
                  <a:avLst/>
                </a:prstGeom>
                <a:solidFill>
                  <a:srgbClr val="000000"/>
                </a:solid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fontAlgn="auto">
                    <a:spcBef>
                      <a:spcPts val="0"/>
                    </a:spcBef>
                    <a:spcAft>
                      <a:spcPts val="0"/>
                    </a:spcAft>
                  </a:pPr>
                  <a:endParaRPr lang="en-US" sz="1800">
                    <a:solidFill>
                      <a:prstClr val="white"/>
                    </a:solidFill>
                    <a:latin typeface="Calibri" panose="020F0502020204030204"/>
                  </a:endParaRPr>
                </a:p>
              </p:txBody>
            </p:sp>
            <p:sp>
              <p:nvSpPr>
                <p:cNvPr id="263" name="TextBox 262">
                  <a:extLst>
                    <a:ext uri="{FF2B5EF4-FFF2-40B4-BE49-F238E27FC236}">
                      <a16:creationId xmlns:a16="http://schemas.microsoft.com/office/drawing/2014/main" id="{B0BC3233-C1B7-7649-ABA9-3088EE2EE676}"/>
                    </a:ext>
                  </a:extLst>
                </p:cNvPr>
                <p:cNvSpPr txBox="1"/>
                <p:nvPr/>
              </p:nvSpPr>
              <p:spPr>
                <a:xfrm>
                  <a:off x="1053695" y="3360456"/>
                  <a:ext cx="546424" cy="498909"/>
                </a:xfrm>
                <a:prstGeom prst="rect">
                  <a:avLst/>
                </a:prstGeom>
                <a:noFill/>
                <a:ln w="19050">
                  <a:noFill/>
                </a:ln>
              </p:spPr>
              <p:txBody>
                <a:bodyPr wrap="none" rtlCol="0">
                  <a:spAutoFit/>
                </a:bodyPr>
                <a:lstStyle/>
                <a:p>
                  <a:pPr defTabSz="914309" fontAlgn="auto">
                    <a:spcBef>
                      <a:spcPts val="0"/>
                    </a:spcBef>
                    <a:spcAft>
                      <a:spcPts val="0"/>
                    </a:spcAft>
                  </a:pPr>
                  <a:r>
                    <a:rPr lang="en-US" sz="800" dirty="0">
                      <a:solidFill>
                        <a:srgbClr val="FFFFFF"/>
                      </a:solidFill>
                      <a:latin typeface="Calibri" panose="020F0502020204030204"/>
                      <a:ea typeface="+mn-ea"/>
                    </a:rPr>
                    <a:t>+</a:t>
                  </a:r>
                  <a:endParaRPr lang="en-US" sz="1000" dirty="0">
                    <a:solidFill>
                      <a:srgbClr val="FFFFFF"/>
                    </a:solidFill>
                    <a:latin typeface="Calibri" panose="020F0502020204030204"/>
                    <a:ea typeface="+mn-ea"/>
                  </a:endParaRPr>
                </a:p>
              </p:txBody>
            </p:sp>
            <p:cxnSp>
              <p:nvCxnSpPr>
                <p:cNvPr id="264" name="Straight Arrow Connector 263">
                  <a:extLst>
                    <a:ext uri="{FF2B5EF4-FFF2-40B4-BE49-F238E27FC236}">
                      <a16:creationId xmlns:a16="http://schemas.microsoft.com/office/drawing/2014/main" id="{4D2634B7-74DB-E64C-AD54-BA227B113E12}"/>
                    </a:ext>
                  </a:extLst>
                </p:cNvPr>
                <p:cNvCxnSpPr/>
                <p:nvPr/>
              </p:nvCxnSpPr>
              <p:spPr>
                <a:xfrm>
                  <a:off x="1295401" y="3365500"/>
                  <a:ext cx="330200" cy="0"/>
                </a:xfrm>
                <a:prstGeom prst="straightConnector1">
                  <a:avLst/>
                </a:prstGeom>
                <a:ln w="190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5" name="Straight Arrow Connector 264">
                  <a:extLst>
                    <a:ext uri="{FF2B5EF4-FFF2-40B4-BE49-F238E27FC236}">
                      <a16:creationId xmlns:a16="http://schemas.microsoft.com/office/drawing/2014/main" id="{F51CBCB7-FD46-8A4D-9C8C-AF28B03F614C}"/>
                    </a:ext>
                  </a:extLst>
                </p:cNvPr>
                <p:cNvCxnSpPr>
                  <a:stCxn id="262" idx="0"/>
                </p:cNvCxnSpPr>
                <p:nvPr/>
              </p:nvCxnSpPr>
              <p:spPr>
                <a:xfrm flipV="1">
                  <a:off x="1314450" y="3365500"/>
                  <a:ext cx="0" cy="139700"/>
                </a:xfrm>
                <a:prstGeom prst="straightConnector1">
                  <a:avLst/>
                </a:prstGeom>
                <a:ln w="19050" cmpd="sng">
                  <a:solidFill>
                    <a:srgbClr val="FFFFFF"/>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253" name="Group 252">
                <a:extLst>
                  <a:ext uri="{FF2B5EF4-FFF2-40B4-BE49-F238E27FC236}">
                    <a16:creationId xmlns:a16="http://schemas.microsoft.com/office/drawing/2014/main" id="{431291A9-8AF8-854D-85D8-A1232C705441}"/>
                  </a:ext>
                </a:extLst>
              </p:cNvPr>
              <p:cNvGrpSpPr/>
              <p:nvPr/>
            </p:nvGrpSpPr>
            <p:grpSpPr>
              <a:xfrm>
                <a:off x="3181646" y="3466720"/>
                <a:ext cx="135951" cy="139700"/>
                <a:chOff x="1438893" y="3581018"/>
                <a:chExt cx="135951" cy="139700"/>
              </a:xfrm>
            </p:grpSpPr>
            <p:cxnSp>
              <p:nvCxnSpPr>
                <p:cNvPr id="260" name="Straight Arrow Connector 259">
                  <a:extLst>
                    <a:ext uri="{FF2B5EF4-FFF2-40B4-BE49-F238E27FC236}">
                      <a16:creationId xmlns:a16="http://schemas.microsoft.com/office/drawing/2014/main" id="{D3217C7E-A810-8444-955E-798EF0F3D76E}"/>
                    </a:ext>
                  </a:extLst>
                </p:cNvPr>
                <p:cNvCxnSpPr/>
                <p:nvPr/>
              </p:nvCxnSpPr>
              <p:spPr>
                <a:xfrm flipV="1">
                  <a:off x="1505006" y="3581018"/>
                  <a:ext cx="0" cy="139700"/>
                </a:xfrm>
                <a:prstGeom prst="straightConnector1">
                  <a:avLst/>
                </a:prstGeom>
                <a:ln w="19050" cmpd="sng">
                  <a:solidFill>
                    <a:srgbClr val="FFFFFF"/>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071D0F63-D231-3545-9097-B20D35E2A504}"/>
                    </a:ext>
                  </a:extLst>
                </p:cNvPr>
                <p:cNvCxnSpPr/>
                <p:nvPr/>
              </p:nvCxnSpPr>
              <p:spPr>
                <a:xfrm flipH="1">
                  <a:off x="1438893" y="3581018"/>
                  <a:ext cx="135951" cy="0"/>
                </a:xfrm>
                <a:prstGeom prst="straightConnector1">
                  <a:avLst/>
                </a:prstGeom>
                <a:ln w="19050" cmpd="sng">
                  <a:solidFill>
                    <a:srgbClr val="FFFFFF"/>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254" name="Pentagon 253">
                <a:extLst>
                  <a:ext uri="{FF2B5EF4-FFF2-40B4-BE49-F238E27FC236}">
                    <a16:creationId xmlns:a16="http://schemas.microsoft.com/office/drawing/2014/main" id="{C2DB4C1B-E064-934D-8757-2B4271FA8256}"/>
                  </a:ext>
                </a:extLst>
              </p:cNvPr>
              <p:cNvSpPr/>
              <p:nvPr/>
            </p:nvSpPr>
            <p:spPr>
              <a:xfrm>
                <a:off x="2390704" y="3511558"/>
                <a:ext cx="698500" cy="215901"/>
              </a:xfrm>
              <a:prstGeom prst="homePlate">
                <a:avLst/>
              </a:prstGeom>
              <a:solidFill>
                <a:srgbClr val="2ADB17"/>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fontAlgn="auto">
                  <a:spcBef>
                    <a:spcPts val="0"/>
                  </a:spcBef>
                  <a:spcAft>
                    <a:spcPts val="0"/>
                  </a:spcAft>
                </a:pPr>
                <a:endParaRPr lang="en-US" sz="1800" dirty="0">
                  <a:solidFill>
                    <a:prstClr val="white"/>
                  </a:solidFill>
                  <a:latin typeface="Calibri" panose="020F0502020204030204"/>
                </a:endParaRPr>
              </a:p>
            </p:txBody>
          </p:sp>
        </p:grpSp>
        <p:grpSp>
          <p:nvGrpSpPr>
            <p:cNvPr id="270" name="Group 269">
              <a:extLst>
                <a:ext uri="{FF2B5EF4-FFF2-40B4-BE49-F238E27FC236}">
                  <a16:creationId xmlns:a16="http://schemas.microsoft.com/office/drawing/2014/main" id="{F0A200F5-0933-EE4F-8D08-9B8F54A60732}"/>
                </a:ext>
              </a:extLst>
            </p:cNvPr>
            <p:cNvGrpSpPr/>
            <p:nvPr/>
          </p:nvGrpSpPr>
          <p:grpSpPr>
            <a:xfrm rot="5400000">
              <a:off x="2946565" y="2299536"/>
              <a:ext cx="518480" cy="696201"/>
              <a:chOff x="1350565" y="1732808"/>
              <a:chExt cx="673100" cy="903821"/>
            </a:xfrm>
          </p:grpSpPr>
          <p:sp>
            <p:nvSpPr>
              <p:cNvPr id="271" name="Oval 270">
                <a:extLst>
                  <a:ext uri="{FF2B5EF4-FFF2-40B4-BE49-F238E27FC236}">
                    <a16:creationId xmlns:a16="http://schemas.microsoft.com/office/drawing/2014/main" id="{796194CB-597D-4549-A045-A2EA0ABF7E4D}"/>
                  </a:ext>
                </a:extLst>
              </p:cNvPr>
              <p:cNvSpPr/>
              <p:nvPr/>
            </p:nvSpPr>
            <p:spPr>
              <a:xfrm>
                <a:off x="1401365" y="1942358"/>
                <a:ext cx="571500" cy="5715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fontAlgn="auto">
                  <a:spcBef>
                    <a:spcPts val="0"/>
                  </a:spcBef>
                  <a:spcAft>
                    <a:spcPts val="0"/>
                  </a:spcAft>
                </a:pPr>
                <a:endParaRPr lang="en-US" sz="1800">
                  <a:solidFill>
                    <a:prstClr val="white"/>
                  </a:solidFill>
                  <a:latin typeface="Calibri" panose="020F0502020204030204"/>
                </a:endParaRPr>
              </a:p>
            </p:txBody>
          </p:sp>
          <p:sp>
            <p:nvSpPr>
              <p:cNvPr id="272" name="Rectangle 271">
                <a:extLst>
                  <a:ext uri="{FF2B5EF4-FFF2-40B4-BE49-F238E27FC236}">
                    <a16:creationId xmlns:a16="http://schemas.microsoft.com/office/drawing/2014/main" id="{E874BBF5-346E-9342-813A-D01028F0DC4B}"/>
                  </a:ext>
                </a:extLst>
              </p:cNvPr>
              <p:cNvSpPr/>
              <p:nvPr/>
            </p:nvSpPr>
            <p:spPr>
              <a:xfrm>
                <a:off x="1350565" y="2217529"/>
                <a:ext cx="673100" cy="419100"/>
              </a:xfrm>
              <a:prstGeom prst="rect">
                <a:avLst/>
              </a:prstGeom>
              <a:solidFill>
                <a:schemeClr val="tx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fontAlgn="auto">
                  <a:spcBef>
                    <a:spcPts val="0"/>
                  </a:spcBef>
                  <a:spcAft>
                    <a:spcPts val="0"/>
                  </a:spcAft>
                </a:pPr>
                <a:endParaRPr lang="en-US" sz="1800">
                  <a:solidFill>
                    <a:prstClr val="white"/>
                  </a:solidFill>
                  <a:latin typeface="Calibri" panose="020F0502020204030204"/>
                </a:endParaRPr>
              </a:p>
            </p:txBody>
          </p:sp>
          <p:cxnSp>
            <p:nvCxnSpPr>
              <p:cNvPr id="273" name="Straight Connector 272">
                <a:extLst>
                  <a:ext uri="{FF2B5EF4-FFF2-40B4-BE49-F238E27FC236}">
                    <a16:creationId xmlns:a16="http://schemas.microsoft.com/office/drawing/2014/main" id="{F4038098-F4B8-3642-AB0C-02111A5D49BA}"/>
                  </a:ext>
                </a:extLst>
              </p:cNvPr>
              <p:cNvCxnSpPr/>
              <p:nvPr/>
            </p:nvCxnSpPr>
            <p:spPr>
              <a:xfrm>
                <a:off x="1401366" y="2191041"/>
                <a:ext cx="0" cy="20955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D4C02569-70C2-F24F-A874-A757F0984347}"/>
                  </a:ext>
                </a:extLst>
              </p:cNvPr>
              <p:cNvCxnSpPr/>
              <p:nvPr/>
            </p:nvCxnSpPr>
            <p:spPr>
              <a:xfrm>
                <a:off x="1972865" y="2190308"/>
                <a:ext cx="0" cy="20955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78DB08EE-6378-A041-A5EB-8B583D7DA0C4}"/>
                  </a:ext>
                </a:extLst>
              </p:cNvPr>
              <p:cNvCxnSpPr/>
              <p:nvPr/>
            </p:nvCxnSpPr>
            <p:spPr>
              <a:xfrm flipV="1">
                <a:off x="1401365" y="2388432"/>
                <a:ext cx="571500" cy="1"/>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5DC97162-66DB-5946-818F-0FEBB9ABCFE8}"/>
                  </a:ext>
                </a:extLst>
              </p:cNvPr>
              <p:cNvCxnSpPr/>
              <p:nvPr/>
            </p:nvCxnSpPr>
            <p:spPr>
              <a:xfrm>
                <a:off x="1867032" y="2396706"/>
                <a:ext cx="0" cy="20955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854AEAC1-5829-FF44-BC25-7FE12B035D88}"/>
                  </a:ext>
                </a:extLst>
              </p:cNvPr>
              <p:cNvCxnSpPr/>
              <p:nvPr/>
            </p:nvCxnSpPr>
            <p:spPr>
              <a:xfrm>
                <a:off x="1528039" y="2396706"/>
                <a:ext cx="0" cy="20955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06DD9008-2D47-4347-AC92-A419B70192EB}"/>
                  </a:ext>
                </a:extLst>
              </p:cNvPr>
              <p:cNvCxnSpPr/>
              <p:nvPr/>
            </p:nvCxnSpPr>
            <p:spPr>
              <a:xfrm>
                <a:off x="1693842" y="1732808"/>
                <a:ext cx="0" cy="209550"/>
              </a:xfrm>
              <a:prstGeom prst="line">
                <a:avLst/>
              </a:prstGeom>
              <a:ln w="3810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grpSp>
          <p:nvGrpSpPr>
            <p:cNvPr id="280" name="Group 279">
              <a:extLst>
                <a:ext uri="{FF2B5EF4-FFF2-40B4-BE49-F238E27FC236}">
                  <a16:creationId xmlns:a16="http://schemas.microsoft.com/office/drawing/2014/main" id="{7C1FED0E-1D4D-0B4E-A939-D3EC01BCC8E8}"/>
                </a:ext>
              </a:extLst>
            </p:cNvPr>
            <p:cNvGrpSpPr/>
            <p:nvPr/>
          </p:nvGrpSpPr>
          <p:grpSpPr>
            <a:xfrm>
              <a:off x="1420324" y="4397853"/>
              <a:ext cx="832330" cy="577684"/>
              <a:chOff x="5791702" y="1447800"/>
              <a:chExt cx="2780798" cy="1930030"/>
            </a:xfrm>
          </p:grpSpPr>
          <p:cxnSp>
            <p:nvCxnSpPr>
              <p:cNvPr id="281" name="Straight Arrow Connector 280">
                <a:extLst>
                  <a:ext uri="{FF2B5EF4-FFF2-40B4-BE49-F238E27FC236}">
                    <a16:creationId xmlns:a16="http://schemas.microsoft.com/office/drawing/2014/main" id="{EF7B9A0E-118B-B547-8B92-2033159FA75F}"/>
                  </a:ext>
                </a:extLst>
              </p:cNvPr>
              <p:cNvCxnSpPr/>
              <p:nvPr/>
            </p:nvCxnSpPr>
            <p:spPr>
              <a:xfrm>
                <a:off x="5791702" y="3377830"/>
                <a:ext cx="2780798" cy="0"/>
              </a:xfrm>
              <a:prstGeom prst="straightConnector1">
                <a:avLst/>
              </a:prstGeom>
              <a:ln w="190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2" name="Straight Arrow Connector 281">
                <a:extLst>
                  <a:ext uri="{FF2B5EF4-FFF2-40B4-BE49-F238E27FC236}">
                    <a16:creationId xmlns:a16="http://schemas.microsoft.com/office/drawing/2014/main" id="{B0E73461-A695-984F-B28D-B8178308C3C2}"/>
                  </a:ext>
                </a:extLst>
              </p:cNvPr>
              <p:cNvCxnSpPr/>
              <p:nvPr/>
            </p:nvCxnSpPr>
            <p:spPr>
              <a:xfrm flipV="1">
                <a:off x="5791702" y="1447800"/>
                <a:ext cx="0" cy="1930030"/>
              </a:xfrm>
              <a:prstGeom prst="straightConnector1">
                <a:avLst/>
              </a:prstGeom>
              <a:ln w="190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85" name="Group 284">
              <a:extLst>
                <a:ext uri="{FF2B5EF4-FFF2-40B4-BE49-F238E27FC236}">
                  <a16:creationId xmlns:a16="http://schemas.microsoft.com/office/drawing/2014/main" id="{E8BF52AB-EF1B-364D-AFC5-C6368C5388E4}"/>
                </a:ext>
              </a:extLst>
            </p:cNvPr>
            <p:cNvGrpSpPr/>
            <p:nvPr/>
          </p:nvGrpSpPr>
          <p:grpSpPr>
            <a:xfrm flipH="1" flipV="1">
              <a:off x="1425622" y="4608415"/>
              <a:ext cx="804154" cy="346343"/>
              <a:chOff x="6263730" y="2006965"/>
              <a:chExt cx="2241042" cy="965200"/>
            </a:xfrm>
            <a:effectLst>
              <a:glow rad="127000">
                <a:schemeClr val="bg1">
                  <a:alpha val="60000"/>
                </a:schemeClr>
              </a:glow>
            </a:effectLst>
          </p:grpSpPr>
          <p:cxnSp>
            <p:nvCxnSpPr>
              <p:cNvPr id="286" name="Curved Connector 285">
                <a:extLst>
                  <a:ext uri="{FF2B5EF4-FFF2-40B4-BE49-F238E27FC236}">
                    <a16:creationId xmlns:a16="http://schemas.microsoft.com/office/drawing/2014/main" id="{09488042-5192-C841-BD20-33A4766792F9}"/>
                  </a:ext>
                </a:extLst>
              </p:cNvPr>
              <p:cNvCxnSpPr/>
              <p:nvPr/>
            </p:nvCxnSpPr>
            <p:spPr>
              <a:xfrm rot="10800000" flipV="1">
                <a:off x="6680202" y="2006965"/>
                <a:ext cx="1409698" cy="965200"/>
              </a:xfrm>
              <a:prstGeom prst="curvedConnector3">
                <a:avLst>
                  <a:gd name="adj1" fmla="val 50000"/>
                </a:avLst>
              </a:prstGeom>
              <a:ln w="38100" cmpd="sng">
                <a:solidFill>
                  <a:srgbClr val="2ADB17"/>
                </a:solidFill>
              </a:ln>
              <a:effectLst/>
            </p:spPr>
            <p:style>
              <a:lnRef idx="2">
                <a:schemeClr val="accent1"/>
              </a:lnRef>
              <a:fillRef idx="0">
                <a:schemeClr val="accent1"/>
              </a:fillRef>
              <a:effectRef idx="1">
                <a:schemeClr val="accent1"/>
              </a:effectRef>
              <a:fontRef idx="minor">
                <a:schemeClr val="tx1"/>
              </a:fontRef>
            </p:style>
          </p:cxnSp>
          <p:cxnSp>
            <p:nvCxnSpPr>
              <p:cNvPr id="287" name="Straight Arrow Connector 286">
                <a:extLst>
                  <a:ext uri="{FF2B5EF4-FFF2-40B4-BE49-F238E27FC236}">
                    <a16:creationId xmlns:a16="http://schemas.microsoft.com/office/drawing/2014/main" id="{937277A4-45D9-3B48-BBCC-A9AE698E2F54}"/>
                  </a:ext>
                </a:extLst>
              </p:cNvPr>
              <p:cNvCxnSpPr/>
              <p:nvPr/>
            </p:nvCxnSpPr>
            <p:spPr>
              <a:xfrm flipH="1">
                <a:off x="6263730" y="2972165"/>
                <a:ext cx="416472" cy="0"/>
              </a:xfrm>
              <a:prstGeom prst="straightConnector1">
                <a:avLst/>
              </a:prstGeom>
              <a:ln w="28575" cmpd="sng">
                <a:solidFill>
                  <a:srgbClr val="92D05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37BBD42C-B179-B84A-BB3C-DC277A2DC2DF}"/>
                  </a:ext>
                </a:extLst>
              </p:cNvPr>
              <p:cNvCxnSpPr/>
              <p:nvPr/>
            </p:nvCxnSpPr>
            <p:spPr>
              <a:xfrm flipH="1">
                <a:off x="8088300" y="2007330"/>
                <a:ext cx="416472" cy="0"/>
              </a:xfrm>
              <a:prstGeom prst="straightConnector1">
                <a:avLst/>
              </a:prstGeom>
              <a:ln w="28575" cmpd="sng">
                <a:solidFill>
                  <a:srgbClr val="92D050"/>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sp>
        <p:nvSpPr>
          <p:cNvPr id="3" name="Date Placeholder 2">
            <a:extLst>
              <a:ext uri="{FF2B5EF4-FFF2-40B4-BE49-F238E27FC236}">
                <a16:creationId xmlns:a16="http://schemas.microsoft.com/office/drawing/2014/main" id="{AC71AB40-33E1-2141-A232-A574939C0EF7}"/>
              </a:ext>
            </a:extLst>
          </p:cNvPr>
          <p:cNvSpPr>
            <a:spLocks noGrp="1"/>
          </p:cNvSpPr>
          <p:nvPr>
            <p:ph type="dt" sz="half" idx="10"/>
          </p:nvPr>
        </p:nvSpPr>
        <p:spPr/>
        <p:txBody>
          <a:bodyPr/>
          <a:lstStyle/>
          <a:p>
            <a:pPr defTabSz="914309" fontAlgn="auto">
              <a:spcBef>
                <a:spcPts val="0"/>
              </a:spcBef>
              <a:spcAft>
                <a:spcPts val="0"/>
              </a:spcAft>
            </a:pPr>
            <a:r>
              <a:rPr lang="da-DK"/>
              <a:t>DTU COMPUTE</a:t>
            </a:r>
            <a:endParaRPr lang="en-US"/>
          </a:p>
        </p:txBody>
      </p:sp>
      <p:pic>
        <p:nvPicPr>
          <p:cNvPr id="129" name="Picture 128">
            <a:extLst>
              <a:ext uri="{FF2B5EF4-FFF2-40B4-BE49-F238E27FC236}">
                <a16:creationId xmlns:a16="http://schemas.microsoft.com/office/drawing/2014/main" id="{9474B63C-8DEA-DA43-A9A5-99577B310494}"/>
              </a:ext>
            </a:extLst>
          </p:cNvPr>
          <p:cNvPicPr>
            <a:picLocks noChangeAspect="1"/>
          </p:cNvPicPr>
          <p:nvPr/>
        </p:nvPicPr>
        <p:blipFill>
          <a:blip r:embed="rId4"/>
          <a:stretch>
            <a:fillRect/>
          </a:stretch>
        </p:blipFill>
        <p:spPr>
          <a:xfrm rot="15171524">
            <a:off x="9769134" y="1248287"/>
            <a:ext cx="2357496" cy="3170852"/>
          </a:xfrm>
          <a:prstGeom prst="rect">
            <a:avLst/>
          </a:prstGeom>
        </p:spPr>
      </p:pic>
      <p:pic>
        <p:nvPicPr>
          <p:cNvPr id="131" name="Picture 130">
            <a:extLst>
              <a:ext uri="{FF2B5EF4-FFF2-40B4-BE49-F238E27FC236}">
                <a16:creationId xmlns:a16="http://schemas.microsoft.com/office/drawing/2014/main" id="{ABF54FB4-D2F3-0F49-AD22-718787713446}"/>
              </a:ext>
            </a:extLst>
          </p:cNvPr>
          <p:cNvPicPr>
            <a:picLocks noChangeAspect="1"/>
          </p:cNvPicPr>
          <p:nvPr/>
        </p:nvPicPr>
        <p:blipFill>
          <a:blip r:embed="rId5"/>
          <a:stretch>
            <a:fillRect/>
          </a:stretch>
        </p:blipFill>
        <p:spPr>
          <a:xfrm>
            <a:off x="532591" y="3576235"/>
            <a:ext cx="3673661" cy="2284077"/>
          </a:xfrm>
          <a:prstGeom prst="rect">
            <a:avLst/>
          </a:prstGeom>
        </p:spPr>
      </p:pic>
      <p:sp>
        <p:nvSpPr>
          <p:cNvPr id="132" name="Circular Arrow 131">
            <a:extLst>
              <a:ext uri="{FF2B5EF4-FFF2-40B4-BE49-F238E27FC236}">
                <a16:creationId xmlns:a16="http://schemas.microsoft.com/office/drawing/2014/main" id="{2D13BAF0-2711-6143-BC29-CDA137C116EA}"/>
              </a:ext>
            </a:extLst>
          </p:cNvPr>
          <p:cNvSpPr/>
          <p:nvPr/>
        </p:nvSpPr>
        <p:spPr>
          <a:xfrm rot="15274746">
            <a:off x="5604374" y="3351094"/>
            <a:ext cx="1899889" cy="1932909"/>
          </a:xfrm>
          <a:prstGeom prst="circularArrow">
            <a:avLst>
              <a:gd name="adj1" fmla="val 4610"/>
              <a:gd name="adj2" fmla="val 1136545"/>
              <a:gd name="adj3" fmla="val 20343015"/>
              <a:gd name="adj4" fmla="val 2157608"/>
              <a:gd name="adj5" fmla="val 6828"/>
            </a:avLst>
          </a:prstGeom>
          <a:solidFill>
            <a:srgbClr val="A7D6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spcBef>
                <a:spcPts val="0"/>
              </a:spcBef>
              <a:spcAft>
                <a:spcPts val="0"/>
              </a:spcAft>
            </a:pPr>
            <a:endParaRPr lang="da-DK" sz="1400">
              <a:solidFill>
                <a:prstClr val="black"/>
              </a:solidFill>
              <a:latin typeface="Calibri" panose="020F0502020204030204"/>
            </a:endParaRPr>
          </a:p>
        </p:txBody>
      </p:sp>
      <p:sp>
        <p:nvSpPr>
          <p:cNvPr id="59" name="TextBox 58">
            <a:extLst>
              <a:ext uri="{FF2B5EF4-FFF2-40B4-BE49-F238E27FC236}">
                <a16:creationId xmlns:a16="http://schemas.microsoft.com/office/drawing/2014/main" id="{54E1CA90-1452-D14F-B616-7D14F358F04F}"/>
              </a:ext>
            </a:extLst>
          </p:cNvPr>
          <p:cNvSpPr txBox="1"/>
          <p:nvPr/>
        </p:nvSpPr>
        <p:spPr>
          <a:xfrm>
            <a:off x="9413623" y="3358594"/>
            <a:ext cx="2031061" cy="400058"/>
          </a:xfrm>
          <a:prstGeom prst="rect">
            <a:avLst/>
          </a:prstGeom>
          <a:noFill/>
        </p:spPr>
        <p:txBody>
          <a:bodyPr wrap="none" rtlCol="0">
            <a:spAutoFit/>
          </a:bodyPr>
          <a:lstStyle/>
          <a:p>
            <a:pPr algn="ctr" defTabSz="914309" fontAlgn="auto">
              <a:spcBef>
                <a:spcPts val="0"/>
              </a:spcBef>
              <a:spcAft>
                <a:spcPts val="0"/>
              </a:spcAft>
            </a:pPr>
            <a:r>
              <a:rPr lang="en-DK" sz="2000" dirty="0">
                <a:solidFill>
                  <a:prstClr val="white"/>
                </a:solidFill>
                <a:latin typeface="Andale Mono" panose="020B0509000000000004" pitchFamily="49" charset="0"/>
                <a:ea typeface="+mn-ea"/>
              </a:rPr>
              <a:t>Bio Computer</a:t>
            </a:r>
          </a:p>
        </p:txBody>
      </p:sp>
      <p:sp>
        <p:nvSpPr>
          <p:cNvPr id="60" name="TextBox 59">
            <a:extLst>
              <a:ext uri="{FF2B5EF4-FFF2-40B4-BE49-F238E27FC236}">
                <a16:creationId xmlns:a16="http://schemas.microsoft.com/office/drawing/2014/main" id="{E0753CD9-399F-1840-B2B0-341F9E1F541F}"/>
              </a:ext>
            </a:extLst>
          </p:cNvPr>
          <p:cNvSpPr txBox="1"/>
          <p:nvPr/>
        </p:nvSpPr>
        <p:spPr>
          <a:xfrm>
            <a:off x="732380" y="5839646"/>
            <a:ext cx="2954271" cy="400058"/>
          </a:xfrm>
          <a:prstGeom prst="rect">
            <a:avLst/>
          </a:prstGeom>
          <a:noFill/>
        </p:spPr>
        <p:txBody>
          <a:bodyPr wrap="none" rtlCol="0">
            <a:spAutoFit/>
          </a:bodyPr>
          <a:lstStyle/>
          <a:p>
            <a:pPr algn="ctr" defTabSz="914309" fontAlgn="auto">
              <a:spcBef>
                <a:spcPts val="0"/>
              </a:spcBef>
              <a:spcAft>
                <a:spcPts val="0"/>
              </a:spcAft>
            </a:pPr>
            <a:r>
              <a:rPr lang="en-DK" sz="2000" dirty="0">
                <a:solidFill>
                  <a:prstClr val="white"/>
                </a:solidFill>
                <a:latin typeface="Andale Mono" panose="020B0509000000000004" pitchFamily="49" charset="0"/>
                <a:ea typeface="+mn-ea"/>
              </a:rPr>
              <a:t>Kaemika Simulation</a:t>
            </a:r>
          </a:p>
        </p:txBody>
      </p:sp>
      <p:sp>
        <p:nvSpPr>
          <p:cNvPr id="61" name="TextBox 60">
            <a:extLst>
              <a:ext uri="{FF2B5EF4-FFF2-40B4-BE49-F238E27FC236}">
                <a16:creationId xmlns:a16="http://schemas.microsoft.com/office/drawing/2014/main" id="{D370FD3B-C990-6D48-B685-BF84024B07D0}"/>
              </a:ext>
            </a:extLst>
          </p:cNvPr>
          <p:cNvSpPr txBox="1"/>
          <p:nvPr/>
        </p:nvSpPr>
        <p:spPr>
          <a:xfrm>
            <a:off x="8777976" y="4599153"/>
            <a:ext cx="2338797" cy="707794"/>
          </a:xfrm>
          <a:prstGeom prst="rect">
            <a:avLst/>
          </a:prstGeom>
          <a:noFill/>
        </p:spPr>
        <p:txBody>
          <a:bodyPr wrap="none" rtlCol="0">
            <a:spAutoFit/>
          </a:bodyPr>
          <a:lstStyle/>
          <a:p>
            <a:pPr algn="ctr" defTabSz="914309" fontAlgn="auto">
              <a:spcBef>
                <a:spcPts val="0"/>
              </a:spcBef>
              <a:spcAft>
                <a:spcPts val="0"/>
              </a:spcAft>
            </a:pPr>
            <a:r>
              <a:rPr lang="en-DK" sz="2000" dirty="0">
                <a:solidFill>
                  <a:prstClr val="white"/>
                </a:solidFill>
                <a:latin typeface="Andale Mono" panose="020B0509000000000004" pitchFamily="49" charset="0"/>
                <a:ea typeface="+mn-ea"/>
              </a:rPr>
              <a:t>Genetic Logic </a:t>
            </a:r>
          </a:p>
          <a:p>
            <a:pPr algn="ctr" defTabSz="914309" fontAlgn="auto">
              <a:spcBef>
                <a:spcPts val="0"/>
              </a:spcBef>
              <a:spcAft>
                <a:spcPts val="0"/>
              </a:spcAft>
            </a:pPr>
            <a:r>
              <a:rPr lang="en-DK" sz="2000" dirty="0">
                <a:solidFill>
                  <a:prstClr val="white"/>
                </a:solidFill>
                <a:latin typeface="Andale Mono" panose="020B0509000000000004" pitchFamily="49" charset="0"/>
                <a:ea typeface="+mn-ea"/>
              </a:rPr>
              <a:t>Circuits</a:t>
            </a:r>
          </a:p>
        </p:txBody>
      </p:sp>
      <p:sp>
        <p:nvSpPr>
          <p:cNvPr id="62" name="TextBox 61">
            <a:extLst>
              <a:ext uri="{FF2B5EF4-FFF2-40B4-BE49-F238E27FC236}">
                <a16:creationId xmlns:a16="http://schemas.microsoft.com/office/drawing/2014/main" id="{BB401824-5826-A24F-8E20-94A4D7939D4D}"/>
              </a:ext>
            </a:extLst>
          </p:cNvPr>
          <p:cNvSpPr txBox="1"/>
          <p:nvPr/>
        </p:nvSpPr>
        <p:spPr>
          <a:xfrm>
            <a:off x="2824256" y="1662226"/>
            <a:ext cx="1415588" cy="400058"/>
          </a:xfrm>
          <a:prstGeom prst="rect">
            <a:avLst/>
          </a:prstGeom>
          <a:noFill/>
        </p:spPr>
        <p:txBody>
          <a:bodyPr wrap="none" rtlCol="0">
            <a:spAutoFit/>
          </a:bodyPr>
          <a:lstStyle/>
          <a:p>
            <a:pPr algn="ctr" defTabSz="914309" fontAlgn="auto">
              <a:spcBef>
                <a:spcPts val="0"/>
              </a:spcBef>
              <a:spcAft>
                <a:spcPts val="0"/>
              </a:spcAft>
            </a:pPr>
            <a:r>
              <a:rPr lang="en-DK" sz="2000" dirty="0">
                <a:solidFill>
                  <a:prstClr val="white"/>
                </a:solidFill>
                <a:latin typeface="Andale Mono" panose="020B0509000000000004" pitchFamily="49" charset="0"/>
                <a:ea typeface="+mn-ea"/>
              </a:rPr>
              <a:t>Program:</a:t>
            </a:r>
          </a:p>
        </p:txBody>
      </p:sp>
      <p:sp>
        <p:nvSpPr>
          <p:cNvPr id="63" name="TextBox 62">
            <a:extLst>
              <a:ext uri="{FF2B5EF4-FFF2-40B4-BE49-F238E27FC236}">
                <a16:creationId xmlns:a16="http://schemas.microsoft.com/office/drawing/2014/main" id="{B03FA42B-3CFC-A44B-9A2C-0E4E9172F4A0}"/>
              </a:ext>
            </a:extLst>
          </p:cNvPr>
          <p:cNvSpPr txBox="1"/>
          <p:nvPr/>
        </p:nvSpPr>
        <p:spPr>
          <a:xfrm>
            <a:off x="9762855" y="1779880"/>
            <a:ext cx="1261721" cy="400058"/>
          </a:xfrm>
          <a:prstGeom prst="rect">
            <a:avLst/>
          </a:prstGeom>
          <a:noFill/>
        </p:spPr>
        <p:txBody>
          <a:bodyPr wrap="none" rtlCol="0">
            <a:spAutoFit/>
          </a:bodyPr>
          <a:lstStyle/>
          <a:p>
            <a:pPr algn="ctr" defTabSz="914309" fontAlgn="auto">
              <a:spcBef>
                <a:spcPts val="0"/>
              </a:spcBef>
              <a:spcAft>
                <a:spcPts val="0"/>
              </a:spcAft>
            </a:pPr>
            <a:r>
              <a:rPr lang="en-DK" sz="2000" b="1" dirty="0">
                <a:solidFill>
                  <a:srgbClr val="A7D6A1"/>
                </a:solidFill>
                <a:latin typeface="Andale Mono" panose="020B0509000000000004" pitchFamily="49" charset="0"/>
                <a:ea typeface="+mn-ea"/>
              </a:rPr>
              <a:t>In-Vivo</a:t>
            </a:r>
          </a:p>
        </p:txBody>
      </p:sp>
      <p:sp>
        <p:nvSpPr>
          <p:cNvPr id="64" name="TextBox 63">
            <a:extLst>
              <a:ext uri="{FF2B5EF4-FFF2-40B4-BE49-F238E27FC236}">
                <a16:creationId xmlns:a16="http://schemas.microsoft.com/office/drawing/2014/main" id="{3DD03208-A30E-0745-9D58-4E208BBA893E}"/>
              </a:ext>
            </a:extLst>
          </p:cNvPr>
          <p:cNvSpPr txBox="1"/>
          <p:nvPr/>
        </p:nvSpPr>
        <p:spPr>
          <a:xfrm>
            <a:off x="5755932" y="4103208"/>
            <a:ext cx="1569456" cy="400058"/>
          </a:xfrm>
          <a:prstGeom prst="rect">
            <a:avLst/>
          </a:prstGeom>
          <a:noFill/>
        </p:spPr>
        <p:txBody>
          <a:bodyPr wrap="none" rtlCol="0">
            <a:spAutoFit/>
          </a:bodyPr>
          <a:lstStyle/>
          <a:p>
            <a:pPr algn="ctr" defTabSz="914309" fontAlgn="auto">
              <a:spcBef>
                <a:spcPts val="0"/>
              </a:spcBef>
              <a:spcAft>
                <a:spcPts val="0"/>
              </a:spcAft>
            </a:pPr>
            <a:r>
              <a:rPr lang="en-DK" sz="2000" b="1" dirty="0">
                <a:solidFill>
                  <a:srgbClr val="A7D6A1"/>
                </a:solidFill>
                <a:latin typeface="Andale Mono" panose="020B0509000000000004" pitchFamily="49" charset="0"/>
                <a:ea typeface="+mn-ea"/>
              </a:rPr>
              <a:t>In-Silico</a:t>
            </a:r>
          </a:p>
        </p:txBody>
      </p:sp>
      <p:pic>
        <p:nvPicPr>
          <p:cNvPr id="7" name="Picture 6"/>
          <p:cNvPicPr>
            <a:picLocks noChangeAspect="1"/>
          </p:cNvPicPr>
          <p:nvPr/>
        </p:nvPicPr>
        <p:blipFill>
          <a:blip r:embed="rId6"/>
          <a:stretch>
            <a:fillRect/>
          </a:stretch>
        </p:blipFill>
        <p:spPr>
          <a:xfrm>
            <a:off x="895649" y="1550850"/>
            <a:ext cx="1395027" cy="1846005"/>
          </a:xfrm>
          <a:prstGeom prst="rect">
            <a:avLst/>
          </a:prstGeom>
        </p:spPr>
      </p:pic>
    </p:spTree>
    <p:extLst>
      <p:ext uri="{BB962C8B-B14F-4D97-AF65-F5344CB8AC3E}">
        <p14:creationId xmlns:p14="http://schemas.microsoft.com/office/powerpoint/2010/main" val="299835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dissolve">
                                      <p:cBhvr>
                                        <p:cTn id="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icture 176">
            <a:extLst>
              <a:ext uri="{FF2B5EF4-FFF2-40B4-BE49-F238E27FC236}">
                <a16:creationId xmlns:a16="http://schemas.microsoft.com/office/drawing/2014/main" id="{E1142890-B281-4A46-9B75-4D93E9D4337B}"/>
              </a:ext>
            </a:extLst>
          </p:cNvPr>
          <p:cNvPicPr>
            <a:picLocks noChangeAspect="1"/>
          </p:cNvPicPr>
          <p:nvPr/>
        </p:nvPicPr>
        <p:blipFill>
          <a:blip r:embed="rId3"/>
          <a:stretch>
            <a:fillRect/>
          </a:stretch>
        </p:blipFill>
        <p:spPr>
          <a:xfrm>
            <a:off x="2696007" y="1159215"/>
            <a:ext cx="1652680" cy="128541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7" name="Rectangle 6">
            <a:extLst>
              <a:ext uri="{FF2B5EF4-FFF2-40B4-BE49-F238E27FC236}">
                <a16:creationId xmlns:a16="http://schemas.microsoft.com/office/drawing/2014/main" id="{187BB0B8-9E71-6A4B-83DC-9246DD90B566}"/>
              </a:ext>
            </a:extLst>
          </p:cNvPr>
          <p:cNvSpPr/>
          <p:nvPr/>
        </p:nvSpPr>
        <p:spPr>
          <a:xfrm>
            <a:off x="4401367" y="1229676"/>
            <a:ext cx="4644327" cy="1862048"/>
          </a:xfrm>
          <a:prstGeom prst="rect">
            <a:avLst/>
          </a:prstGeom>
        </p:spPr>
        <p:txBody>
          <a:bodyPr wrap="square">
            <a:spAutoFit/>
          </a:bodyPr>
          <a:lstStyle/>
          <a:p>
            <a:pPr defTabSz="883310">
              <a:defRPr/>
            </a:pPr>
            <a:r>
              <a:rPr lang="da-DK" sz="2300" b="1" dirty="0">
                <a:solidFill>
                  <a:srgbClr val="000000"/>
                </a:solidFill>
                <a:latin typeface="Times New Roman" panose="02020603050405020304" pitchFamily="18" charset="0"/>
                <a:cs typeface="Times New Roman" panose="02020603050405020304" pitchFamily="18" charset="0"/>
              </a:rPr>
              <a:t>1</a:t>
            </a:r>
            <a:r>
              <a:rPr lang="da-DK" sz="2300" b="1" baseline="30000" dirty="0">
                <a:solidFill>
                  <a:srgbClr val="000000"/>
                </a:solidFill>
                <a:latin typeface="Times New Roman" panose="02020603050405020304" pitchFamily="18" charset="0"/>
                <a:cs typeface="Times New Roman" panose="02020603050405020304" pitchFamily="18" charset="0"/>
              </a:rPr>
              <a:t>st</a:t>
            </a:r>
            <a:r>
              <a:rPr lang="da-DK" sz="2300" b="1" dirty="0">
                <a:solidFill>
                  <a:srgbClr val="000000"/>
                </a:solidFill>
                <a:latin typeface="Times New Roman" panose="02020603050405020304" pitchFamily="18" charset="0"/>
                <a:cs typeface="Times New Roman" panose="02020603050405020304" pitchFamily="18" charset="0"/>
              </a:rPr>
              <a:t> </a:t>
            </a:r>
            <a:r>
              <a:rPr lang="da-DK" sz="2300" b="1" dirty="0" err="1">
                <a:solidFill>
                  <a:srgbClr val="000000"/>
                </a:solidFill>
                <a:latin typeface="Times New Roman" panose="02020603050405020304" pitchFamily="18" charset="0"/>
                <a:cs typeface="Times New Roman" panose="02020603050405020304" pitchFamily="18" charset="0"/>
              </a:rPr>
              <a:t>lecture</a:t>
            </a:r>
            <a:r>
              <a:rPr lang="da-DK" sz="2300" b="1" dirty="0">
                <a:solidFill>
                  <a:srgbClr val="000000"/>
                </a:solidFill>
                <a:latin typeface="Times New Roman" panose="02020603050405020304" pitchFamily="18" charset="0"/>
                <a:cs typeface="Times New Roman" panose="02020603050405020304" pitchFamily="18" charset="0"/>
              </a:rPr>
              <a:t>: </a:t>
            </a:r>
            <a:r>
              <a:rPr lang="da-DK" sz="2300" dirty="0">
                <a:solidFill>
                  <a:srgbClr val="000000"/>
                </a:solidFill>
                <a:latin typeface="Times New Roman" panose="02020603050405020304" pitchFamily="18" charset="0"/>
                <a:cs typeface="Times New Roman" panose="02020603050405020304" pitchFamily="18" charset="0"/>
              </a:rPr>
              <a:t>The central </a:t>
            </a:r>
            <a:r>
              <a:rPr lang="da-DK" sz="2300" dirty="0" err="1">
                <a:solidFill>
                  <a:srgbClr val="000000"/>
                </a:solidFill>
                <a:latin typeface="Times New Roman" panose="02020603050405020304" pitchFamily="18" charset="0"/>
                <a:cs typeface="Times New Roman" panose="02020603050405020304" pitchFamily="18" charset="0"/>
              </a:rPr>
              <a:t>nervous</a:t>
            </a:r>
            <a:r>
              <a:rPr lang="da-DK" sz="2300" dirty="0">
                <a:solidFill>
                  <a:srgbClr val="000000"/>
                </a:solidFill>
                <a:latin typeface="Times New Roman" panose="02020603050405020304" pitchFamily="18" charset="0"/>
                <a:cs typeface="Times New Roman" panose="02020603050405020304" pitchFamily="18" charset="0"/>
              </a:rPr>
              <a:t> system and neural </a:t>
            </a:r>
            <a:r>
              <a:rPr lang="da-DK" sz="2300" dirty="0" err="1">
                <a:solidFill>
                  <a:srgbClr val="000000"/>
                </a:solidFill>
                <a:latin typeface="Times New Roman" panose="02020603050405020304" pitchFamily="18" charset="0"/>
                <a:cs typeface="Times New Roman" panose="02020603050405020304" pitchFamily="18" charset="0"/>
              </a:rPr>
              <a:t>communication</a:t>
            </a:r>
            <a:endParaRPr lang="da-DK" sz="2300" dirty="0">
              <a:solidFill>
                <a:srgbClr val="000000"/>
              </a:solidFill>
              <a:latin typeface="Times New Roman" panose="02020603050405020304" pitchFamily="18" charset="0"/>
              <a:cs typeface="Times New Roman" panose="02020603050405020304" pitchFamily="18" charset="0"/>
            </a:endParaRPr>
          </a:p>
          <a:p>
            <a:r>
              <a:rPr lang="da-DK" sz="2300" b="1" dirty="0">
                <a:solidFill>
                  <a:srgbClr val="000000"/>
                </a:solidFill>
                <a:latin typeface="Times New Roman" panose="02020603050405020304" pitchFamily="18" charset="0"/>
                <a:cs typeface="Times New Roman" panose="02020603050405020304" pitchFamily="18" charset="0"/>
              </a:rPr>
              <a:t>2</a:t>
            </a:r>
            <a:r>
              <a:rPr lang="da-DK" sz="2300" b="1" baseline="30000" dirty="0">
                <a:solidFill>
                  <a:srgbClr val="000000"/>
                </a:solidFill>
                <a:latin typeface="Times New Roman" panose="02020603050405020304" pitchFamily="18" charset="0"/>
                <a:cs typeface="Times New Roman" panose="02020603050405020304" pitchFamily="18" charset="0"/>
              </a:rPr>
              <a:t>nd</a:t>
            </a:r>
            <a:r>
              <a:rPr lang="da-DK" sz="2300" b="1" dirty="0">
                <a:solidFill>
                  <a:srgbClr val="000000"/>
                </a:solidFill>
                <a:latin typeface="Times New Roman" panose="02020603050405020304" pitchFamily="18" charset="0"/>
                <a:cs typeface="Times New Roman" panose="02020603050405020304" pitchFamily="18" charset="0"/>
              </a:rPr>
              <a:t> </a:t>
            </a:r>
            <a:r>
              <a:rPr lang="da-DK" sz="2300" b="1" dirty="0" err="1">
                <a:solidFill>
                  <a:srgbClr val="000000"/>
                </a:solidFill>
                <a:latin typeface="Times New Roman" panose="02020603050405020304" pitchFamily="18" charset="0"/>
                <a:cs typeface="Times New Roman" panose="02020603050405020304" pitchFamily="18" charset="0"/>
              </a:rPr>
              <a:t>lecture</a:t>
            </a:r>
            <a:r>
              <a:rPr lang="da-DK" sz="2300" b="1" dirty="0">
                <a:solidFill>
                  <a:srgbClr val="000000"/>
                </a:solidFill>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Motor control</a:t>
            </a:r>
          </a:p>
          <a:p>
            <a:r>
              <a:rPr lang="en-US" sz="2300" dirty="0">
                <a:latin typeface="Times New Roman" panose="02020603050405020304" pitchFamily="18" charset="0"/>
                <a:cs typeface="Times New Roman" panose="02020603050405020304" pitchFamily="18" charset="0"/>
              </a:rPr>
              <a:t>and introduction to </a:t>
            </a:r>
            <a:r>
              <a:rPr lang="en-US" sz="2300" dirty="0" err="1">
                <a:latin typeface="Times New Roman" panose="02020603050405020304" pitchFamily="18" charset="0"/>
                <a:cs typeface="Times New Roman" panose="02020603050405020304" pitchFamily="18" charset="0"/>
              </a:rPr>
              <a:t>neurorobotics</a:t>
            </a:r>
            <a:r>
              <a:rPr lang="da-DK" sz="2300" dirty="0">
                <a:solidFill>
                  <a:srgbClr val="000000"/>
                </a:solidFill>
                <a:latin typeface="Times New Roman" panose="02020603050405020304" pitchFamily="18" charset="0"/>
                <a:cs typeface="Times New Roman" panose="02020603050405020304" pitchFamily="18" charset="0"/>
              </a:rPr>
              <a:t> </a:t>
            </a:r>
          </a:p>
        </p:txBody>
      </p:sp>
      <p:pic>
        <p:nvPicPr>
          <p:cNvPr id="114" name="Google Shape;562;p57">
            <a:extLst>
              <a:ext uri="{FF2B5EF4-FFF2-40B4-BE49-F238E27FC236}">
                <a16:creationId xmlns:a16="http://schemas.microsoft.com/office/drawing/2014/main" id="{A9B01237-1A15-F544-BA6E-824E9E8DDEB1}"/>
              </a:ext>
            </a:extLst>
          </p:cNvPr>
          <p:cNvPicPr preferRelativeResize="0"/>
          <p:nvPr/>
        </p:nvPicPr>
        <p:blipFill rotWithShape="1">
          <a:blip r:embed="rId4">
            <a:alphaModFix/>
          </a:blip>
          <a:srcRect l="2238"/>
          <a:stretch/>
        </p:blipFill>
        <p:spPr>
          <a:xfrm flipH="1">
            <a:off x="8808066" y="1927311"/>
            <a:ext cx="1719362" cy="2369060"/>
          </a:xfrm>
          <a:prstGeom prst="rect">
            <a:avLst/>
          </a:prstGeom>
          <a:noFill/>
          <a:ln>
            <a:noFill/>
          </a:ln>
        </p:spPr>
      </p:pic>
      <p:pic>
        <p:nvPicPr>
          <p:cNvPr id="115" name="Google Shape;581;p57">
            <a:extLst>
              <a:ext uri="{FF2B5EF4-FFF2-40B4-BE49-F238E27FC236}">
                <a16:creationId xmlns:a16="http://schemas.microsoft.com/office/drawing/2014/main" id="{52C29366-0056-764F-98B6-EB16973BC684}"/>
              </a:ext>
            </a:extLst>
          </p:cNvPr>
          <p:cNvPicPr preferRelativeResize="0"/>
          <p:nvPr/>
        </p:nvPicPr>
        <p:blipFill rotWithShape="1">
          <a:blip r:embed="rId5">
            <a:alphaModFix/>
          </a:blip>
          <a:srcRect l="9335" t="9056" r="7233" b="6147"/>
          <a:stretch/>
        </p:blipFill>
        <p:spPr>
          <a:xfrm>
            <a:off x="1439830" y="2858098"/>
            <a:ext cx="2082517" cy="1141805"/>
          </a:xfrm>
          <a:prstGeom prst="rect">
            <a:avLst/>
          </a:prstGeom>
          <a:noFill/>
          <a:ln>
            <a:noFill/>
          </a:ln>
        </p:spPr>
      </p:pic>
      <p:pic>
        <p:nvPicPr>
          <p:cNvPr id="150" name="Google Shape;591;p57">
            <a:extLst>
              <a:ext uri="{FF2B5EF4-FFF2-40B4-BE49-F238E27FC236}">
                <a16:creationId xmlns:a16="http://schemas.microsoft.com/office/drawing/2014/main" id="{018E15E2-ECB4-A346-B4DB-5360C4A412F0}"/>
              </a:ext>
            </a:extLst>
          </p:cNvPr>
          <p:cNvPicPr preferRelativeResize="0"/>
          <p:nvPr/>
        </p:nvPicPr>
        <p:blipFill>
          <a:blip r:embed="rId6">
            <a:alphaModFix/>
          </a:blip>
          <a:stretch>
            <a:fillRect/>
          </a:stretch>
        </p:blipFill>
        <p:spPr>
          <a:xfrm>
            <a:off x="627080" y="424792"/>
            <a:ext cx="2225936" cy="2484574"/>
          </a:xfrm>
          <a:prstGeom prst="rect">
            <a:avLst/>
          </a:prstGeom>
          <a:noFill/>
          <a:ln>
            <a:noFill/>
          </a:ln>
        </p:spPr>
      </p:pic>
      <p:pic>
        <p:nvPicPr>
          <p:cNvPr id="167" name="Google Shape;586;p57">
            <a:extLst>
              <a:ext uri="{FF2B5EF4-FFF2-40B4-BE49-F238E27FC236}">
                <a16:creationId xmlns:a16="http://schemas.microsoft.com/office/drawing/2014/main" id="{AD1B6F5C-4232-1246-B5DF-266239011DF0}"/>
              </a:ext>
            </a:extLst>
          </p:cNvPr>
          <p:cNvPicPr preferRelativeResize="0"/>
          <p:nvPr/>
        </p:nvPicPr>
        <p:blipFill rotWithShape="1">
          <a:blip r:embed="rId7">
            <a:alphaModFix/>
          </a:blip>
          <a:srcRect/>
          <a:stretch/>
        </p:blipFill>
        <p:spPr>
          <a:xfrm>
            <a:off x="1972760" y="302599"/>
            <a:ext cx="1027121" cy="856616"/>
          </a:xfrm>
          <a:prstGeom prst="rect">
            <a:avLst/>
          </a:prstGeom>
          <a:noFill/>
          <a:ln>
            <a:noFill/>
          </a:ln>
        </p:spPr>
      </p:pic>
      <p:sp>
        <p:nvSpPr>
          <p:cNvPr id="169" name="Google Shape;569;p57">
            <a:extLst>
              <a:ext uri="{FF2B5EF4-FFF2-40B4-BE49-F238E27FC236}">
                <a16:creationId xmlns:a16="http://schemas.microsoft.com/office/drawing/2014/main" id="{E4870E51-D81C-C84E-8744-34657878699D}"/>
              </a:ext>
            </a:extLst>
          </p:cNvPr>
          <p:cNvSpPr/>
          <p:nvPr/>
        </p:nvSpPr>
        <p:spPr>
          <a:xfrm>
            <a:off x="1106332" y="4539660"/>
            <a:ext cx="2749510" cy="1291274"/>
          </a:xfrm>
          <a:prstGeom prst="roundRect">
            <a:avLst>
              <a:gd name="adj" fmla="val 16667"/>
            </a:avLst>
          </a:prstGeom>
          <a:solidFill>
            <a:schemeClr val="lt1"/>
          </a:solidFill>
          <a:ln w="38100" cap="flat" cmpd="sng">
            <a:solidFill>
              <a:srgbClr val="0B5394"/>
            </a:solidFill>
            <a:prstDash val="solid"/>
            <a:round/>
            <a:headEnd type="none" w="sm" len="sm"/>
            <a:tailEnd type="none" w="sm" len="sm"/>
          </a:ln>
        </p:spPr>
        <p:txBody>
          <a:bodyPr spcFirstLastPara="1" wrap="square" lIns="86926" tIns="86926" rIns="86926" bIns="86926" anchor="ctr" anchorCtr="0">
            <a:noAutofit/>
          </a:bodyPr>
          <a:lstStyle/>
          <a:p>
            <a:pPr algn="ctr" defTabSz="883310">
              <a:defRPr/>
            </a:pPr>
            <a:r>
              <a:rPr lang="en-US" sz="2318" dirty="0">
                <a:solidFill>
                  <a:srgbClr val="2F3EEA"/>
                </a:solidFill>
                <a:latin typeface="Times New Roman"/>
                <a:ea typeface="Times New Roman"/>
                <a:cs typeface="Times New Roman"/>
                <a:sym typeface="Times New Roman"/>
              </a:rPr>
              <a:t>Neural Control</a:t>
            </a:r>
          </a:p>
          <a:p>
            <a:pPr algn="ctr" defTabSz="883310">
              <a:defRPr/>
            </a:pPr>
            <a:r>
              <a:rPr lang="en-US" sz="1932" dirty="0">
                <a:solidFill>
                  <a:srgbClr val="000000"/>
                </a:solidFill>
                <a:latin typeface="Times New Roman" panose="02020603050405020304" pitchFamily="18" charset="0"/>
                <a:ea typeface="Open Sans Light"/>
                <a:cs typeface="Times New Roman" panose="02020603050405020304" pitchFamily="18" charset="0"/>
                <a:sym typeface="Open Sans Light"/>
              </a:rPr>
              <a:t>Biomimetic control architecture</a:t>
            </a:r>
          </a:p>
        </p:txBody>
      </p:sp>
      <p:cxnSp>
        <p:nvCxnSpPr>
          <p:cNvPr id="174" name="Google Shape;608;p57">
            <a:extLst>
              <a:ext uri="{FF2B5EF4-FFF2-40B4-BE49-F238E27FC236}">
                <a16:creationId xmlns:a16="http://schemas.microsoft.com/office/drawing/2014/main" id="{C550B385-3A02-0E46-9A2B-E5EB19DECB4D}"/>
              </a:ext>
            </a:extLst>
          </p:cNvPr>
          <p:cNvCxnSpPr>
            <a:cxnSpLocks/>
            <a:stCxn id="150" idx="1"/>
            <a:endCxn id="115" idx="1"/>
          </p:cNvCxnSpPr>
          <p:nvPr/>
        </p:nvCxnSpPr>
        <p:spPr>
          <a:xfrm rot="10800000" flipH="1" flipV="1">
            <a:off x="627080" y="1667078"/>
            <a:ext cx="812749" cy="1761921"/>
          </a:xfrm>
          <a:prstGeom prst="curvedConnector3">
            <a:avLst>
              <a:gd name="adj1" fmla="val -27171"/>
            </a:avLst>
          </a:prstGeom>
          <a:noFill/>
          <a:ln w="38100" cap="flat" cmpd="sng">
            <a:solidFill>
              <a:srgbClr val="C27BA0"/>
            </a:solidFill>
            <a:prstDash val="solid"/>
            <a:round/>
            <a:headEnd type="none" w="med" len="med"/>
            <a:tailEnd type="triangle" w="med" len="med"/>
          </a:ln>
        </p:spPr>
      </p:cxnSp>
      <p:cxnSp>
        <p:nvCxnSpPr>
          <p:cNvPr id="178" name="Google Shape;608;p57">
            <a:extLst>
              <a:ext uri="{FF2B5EF4-FFF2-40B4-BE49-F238E27FC236}">
                <a16:creationId xmlns:a16="http://schemas.microsoft.com/office/drawing/2014/main" id="{E2FB0218-9756-6944-9AD9-7467FC5BBD40}"/>
              </a:ext>
            </a:extLst>
          </p:cNvPr>
          <p:cNvCxnSpPr>
            <a:cxnSpLocks/>
            <a:stCxn id="167" idx="3"/>
          </p:cNvCxnSpPr>
          <p:nvPr/>
        </p:nvCxnSpPr>
        <p:spPr>
          <a:xfrm flipH="1">
            <a:off x="2865284" y="730907"/>
            <a:ext cx="134596" cy="2178459"/>
          </a:xfrm>
          <a:prstGeom prst="curvedConnector4">
            <a:avLst>
              <a:gd name="adj1" fmla="val -164069"/>
              <a:gd name="adj2" fmla="val 59831"/>
            </a:avLst>
          </a:prstGeom>
          <a:noFill/>
          <a:ln w="38100" cap="flat" cmpd="sng">
            <a:solidFill>
              <a:srgbClr val="C27BA0"/>
            </a:solidFill>
            <a:prstDash val="solid"/>
            <a:round/>
            <a:headEnd type="none" w="med" len="med"/>
            <a:tailEnd type="triangle" w="med" len="med"/>
          </a:ln>
        </p:spPr>
      </p:cxnSp>
      <p:cxnSp>
        <p:nvCxnSpPr>
          <p:cNvPr id="182" name="Google Shape;577;p57">
            <a:extLst>
              <a:ext uri="{FF2B5EF4-FFF2-40B4-BE49-F238E27FC236}">
                <a16:creationId xmlns:a16="http://schemas.microsoft.com/office/drawing/2014/main" id="{9E05A790-23BE-0F46-B997-9CFB26DD7C79}"/>
              </a:ext>
            </a:extLst>
          </p:cNvPr>
          <p:cNvCxnSpPr>
            <a:cxnSpLocks/>
            <a:stCxn id="169" idx="1"/>
            <a:endCxn id="115" idx="2"/>
          </p:cNvCxnSpPr>
          <p:nvPr/>
        </p:nvCxnSpPr>
        <p:spPr>
          <a:xfrm rot="10800000" flipH="1">
            <a:off x="1106332" y="3999904"/>
            <a:ext cx="1374756" cy="1185395"/>
          </a:xfrm>
          <a:prstGeom prst="curvedConnector4">
            <a:avLst>
              <a:gd name="adj1" fmla="val -16063"/>
              <a:gd name="adj2" fmla="val 77233"/>
            </a:avLst>
          </a:prstGeom>
          <a:noFill/>
          <a:ln w="38100" cap="flat" cmpd="sng">
            <a:solidFill>
              <a:srgbClr val="C27BA0"/>
            </a:solidFill>
            <a:prstDash val="solid"/>
            <a:round/>
            <a:headEnd type="triangle" w="med" len="med"/>
            <a:tailEnd type="none" w="med" len="med"/>
          </a:ln>
        </p:spPr>
      </p:cxnSp>
      <p:cxnSp>
        <p:nvCxnSpPr>
          <p:cNvPr id="186" name="Google Shape;573;p57">
            <a:extLst>
              <a:ext uri="{FF2B5EF4-FFF2-40B4-BE49-F238E27FC236}">
                <a16:creationId xmlns:a16="http://schemas.microsoft.com/office/drawing/2014/main" id="{FBA25174-491D-D74E-B7D1-C0424418E56A}"/>
              </a:ext>
            </a:extLst>
          </p:cNvPr>
          <p:cNvCxnSpPr>
            <a:cxnSpLocks/>
            <a:endCxn id="114" idx="3"/>
          </p:cNvCxnSpPr>
          <p:nvPr/>
        </p:nvCxnSpPr>
        <p:spPr>
          <a:xfrm flipV="1">
            <a:off x="3880230" y="3111841"/>
            <a:ext cx="4927836" cy="2215242"/>
          </a:xfrm>
          <a:prstGeom prst="curvedConnector3">
            <a:avLst>
              <a:gd name="adj1" fmla="val 50000"/>
            </a:avLst>
          </a:prstGeom>
          <a:noFill/>
          <a:ln w="38100" cap="flat" cmpd="sng">
            <a:solidFill>
              <a:srgbClr val="0B0080"/>
            </a:solidFill>
            <a:prstDash val="sysDot"/>
            <a:round/>
            <a:headEnd type="none" w="med" len="med"/>
            <a:tailEnd type="triangle" w="med" len="med"/>
          </a:ln>
        </p:spPr>
      </p:cxnSp>
      <p:cxnSp>
        <p:nvCxnSpPr>
          <p:cNvPr id="188" name="Google Shape;575;p57">
            <a:extLst>
              <a:ext uri="{FF2B5EF4-FFF2-40B4-BE49-F238E27FC236}">
                <a16:creationId xmlns:a16="http://schemas.microsoft.com/office/drawing/2014/main" id="{7BCCCA5D-5920-F643-9576-21505A931922}"/>
              </a:ext>
            </a:extLst>
          </p:cNvPr>
          <p:cNvCxnSpPr>
            <a:cxnSpLocks/>
            <a:endCxn id="114" idx="2"/>
          </p:cNvCxnSpPr>
          <p:nvPr/>
        </p:nvCxnSpPr>
        <p:spPr>
          <a:xfrm flipV="1">
            <a:off x="3880229" y="4296371"/>
            <a:ext cx="5787517" cy="1307608"/>
          </a:xfrm>
          <a:prstGeom prst="curvedConnector2">
            <a:avLst/>
          </a:prstGeom>
          <a:noFill/>
          <a:ln w="38100" cap="flat" cmpd="sng">
            <a:solidFill>
              <a:srgbClr val="B7B7B7"/>
            </a:solidFill>
            <a:prstDash val="solid"/>
            <a:round/>
            <a:headEnd type="triangle" w="med" len="med"/>
            <a:tailEnd type="none" w="med" len="med"/>
          </a:ln>
        </p:spPr>
      </p:cxnSp>
      <p:sp>
        <p:nvSpPr>
          <p:cNvPr id="191" name="Google Shape;574;p57">
            <a:extLst>
              <a:ext uri="{FF2B5EF4-FFF2-40B4-BE49-F238E27FC236}">
                <a16:creationId xmlns:a16="http://schemas.microsoft.com/office/drawing/2014/main" id="{007155CD-00EE-5246-930C-D08BA474DC12}"/>
              </a:ext>
            </a:extLst>
          </p:cNvPr>
          <p:cNvSpPr txBox="1"/>
          <p:nvPr/>
        </p:nvSpPr>
        <p:spPr>
          <a:xfrm>
            <a:off x="3945371" y="4831092"/>
            <a:ext cx="986921" cy="466648"/>
          </a:xfrm>
          <a:prstGeom prst="rect">
            <a:avLst/>
          </a:prstGeom>
          <a:noFill/>
          <a:ln>
            <a:noFill/>
          </a:ln>
        </p:spPr>
        <p:txBody>
          <a:bodyPr spcFirstLastPara="1" wrap="square" lIns="86926" tIns="86926" rIns="86926" bIns="86926" anchor="t" anchorCtr="0">
            <a:noAutofit/>
          </a:bodyPr>
          <a:lstStyle/>
          <a:p>
            <a:pPr algn="ctr" defTabSz="883310">
              <a:defRPr/>
            </a:pPr>
            <a:r>
              <a:rPr lang="en-US" sz="1352" dirty="0">
                <a:solidFill>
                  <a:srgbClr val="000000"/>
                </a:solidFill>
                <a:latin typeface="Times New Roman"/>
                <a:ea typeface="Times New Roman"/>
                <a:cs typeface="Times New Roman"/>
                <a:sym typeface="Times New Roman"/>
              </a:rPr>
              <a:t>Command</a:t>
            </a:r>
            <a:endParaRPr sz="1331" dirty="0">
              <a:solidFill>
                <a:srgbClr val="000000"/>
              </a:solidFill>
              <a:latin typeface="Open Sans Light"/>
              <a:ea typeface="Open Sans Light"/>
              <a:cs typeface="Open Sans Light"/>
              <a:sym typeface="Open Sans Light"/>
            </a:endParaRPr>
          </a:p>
        </p:txBody>
      </p:sp>
      <p:sp>
        <p:nvSpPr>
          <p:cNvPr id="192" name="Google Shape;576;p57">
            <a:extLst>
              <a:ext uri="{FF2B5EF4-FFF2-40B4-BE49-F238E27FC236}">
                <a16:creationId xmlns:a16="http://schemas.microsoft.com/office/drawing/2014/main" id="{3D2A5F46-21BD-E142-A26B-BB2BC6248E2F}"/>
              </a:ext>
            </a:extLst>
          </p:cNvPr>
          <p:cNvSpPr txBox="1"/>
          <p:nvPr/>
        </p:nvSpPr>
        <p:spPr>
          <a:xfrm>
            <a:off x="4395423" y="5448980"/>
            <a:ext cx="1073738" cy="704713"/>
          </a:xfrm>
          <a:prstGeom prst="rect">
            <a:avLst/>
          </a:prstGeom>
          <a:noFill/>
          <a:ln>
            <a:noFill/>
          </a:ln>
        </p:spPr>
        <p:txBody>
          <a:bodyPr spcFirstLastPara="1" wrap="square" lIns="86926" tIns="86926" rIns="86926" bIns="86926" anchor="t" anchorCtr="0">
            <a:noAutofit/>
          </a:bodyPr>
          <a:lstStyle/>
          <a:p>
            <a:pPr algn="ctr" defTabSz="883310">
              <a:defRPr/>
            </a:pPr>
            <a:r>
              <a:rPr lang="en-US" sz="1352" dirty="0">
                <a:solidFill>
                  <a:srgbClr val="000000"/>
                </a:solidFill>
                <a:latin typeface="Times New Roman"/>
                <a:ea typeface="Times New Roman"/>
                <a:cs typeface="Times New Roman"/>
                <a:sym typeface="Times New Roman"/>
              </a:rPr>
              <a:t>Sensorial Information</a:t>
            </a:r>
            <a:endParaRPr sz="1352" dirty="0">
              <a:solidFill>
                <a:srgbClr val="000000"/>
              </a:solidFill>
              <a:latin typeface="Open Sans Light"/>
              <a:ea typeface="Open Sans Light"/>
              <a:cs typeface="Open Sans Light"/>
              <a:sym typeface="Open Sans Light"/>
            </a:endParaRPr>
          </a:p>
        </p:txBody>
      </p:sp>
      <p:sp>
        <p:nvSpPr>
          <p:cNvPr id="193" name="Google Shape;563;p57">
            <a:extLst>
              <a:ext uri="{FF2B5EF4-FFF2-40B4-BE49-F238E27FC236}">
                <a16:creationId xmlns:a16="http://schemas.microsoft.com/office/drawing/2014/main" id="{D205DFBE-C427-3842-859A-9FCF5903B552}"/>
              </a:ext>
            </a:extLst>
          </p:cNvPr>
          <p:cNvSpPr/>
          <p:nvPr/>
        </p:nvSpPr>
        <p:spPr>
          <a:xfrm>
            <a:off x="10539221" y="3336724"/>
            <a:ext cx="1443253" cy="473736"/>
          </a:xfrm>
          <a:prstGeom prst="roundRect">
            <a:avLst>
              <a:gd name="adj" fmla="val 16667"/>
            </a:avLst>
          </a:prstGeom>
          <a:solidFill>
            <a:srgbClr val="FFFFFF"/>
          </a:solidFill>
          <a:ln w="38100" cap="flat" cmpd="sng">
            <a:solidFill>
              <a:srgbClr val="6AA84F"/>
            </a:solidFill>
            <a:prstDash val="solid"/>
            <a:round/>
            <a:headEnd type="none" w="sm" len="sm"/>
            <a:tailEnd type="none" w="sm" len="sm"/>
          </a:ln>
        </p:spPr>
        <p:txBody>
          <a:bodyPr spcFirstLastPara="1" wrap="square" lIns="86926" tIns="86926" rIns="86926" bIns="86926" anchor="ctr" anchorCtr="0">
            <a:noAutofit/>
          </a:bodyPr>
          <a:lstStyle/>
          <a:p>
            <a:pPr algn="ctr" defTabSz="883310">
              <a:defRPr/>
            </a:pPr>
            <a:r>
              <a:rPr lang="en-US" sz="1712">
                <a:solidFill>
                  <a:srgbClr val="000000"/>
                </a:solidFill>
                <a:latin typeface="Times New Roman"/>
                <a:ea typeface="Times New Roman"/>
                <a:cs typeface="Times New Roman"/>
                <a:sym typeface="Times New Roman"/>
              </a:rPr>
              <a:t>Environment</a:t>
            </a:r>
            <a:endParaRPr sz="1712">
              <a:solidFill>
                <a:srgbClr val="000000"/>
              </a:solidFill>
              <a:latin typeface="Times New Roman"/>
              <a:ea typeface="Times New Roman"/>
              <a:cs typeface="Times New Roman"/>
              <a:sym typeface="Times New Roman"/>
            </a:endParaRPr>
          </a:p>
        </p:txBody>
      </p:sp>
      <p:cxnSp>
        <p:nvCxnSpPr>
          <p:cNvPr id="194" name="Google Shape;564;p57">
            <a:extLst>
              <a:ext uri="{FF2B5EF4-FFF2-40B4-BE49-F238E27FC236}">
                <a16:creationId xmlns:a16="http://schemas.microsoft.com/office/drawing/2014/main" id="{3D60D0BF-6192-2541-9085-43B69E76477F}"/>
              </a:ext>
            </a:extLst>
          </p:cNvPr>
          <p:cNvCxnSpPr>
            <a:cxnSpLocks/>
            <a:endCxn id="193" idx="0"/>
          </p:cNvCxnSpPr>
          <p:nvPr/>
        </p:nvCxnSpPr>
        <p:spPr>
          <a:xfrm>
            <a:off x="10527428" y="3148162"/>
            <a:ext cx="733420" cy="188563"/>
          </a:xfrm>
          <a:prstGeom prst="curvedConnector2">
            <a:avLst/>
          </a:prstGeom>
          <a:noFill/>
          <a:ln w="38100" cap="flat" cmpd="sng">
            <a:solidFill>
              <a:schemeClr val="dk2"/>
            </a:solidFill>
            <a:prstDash val="solid"/>
            <a:round/>
            <a:headEnd type="none" w="med" len="med"/>
            <a:tailEnd type="triangle" w="med" len="med"/>
          </a:ln>
        </p:spPr>
      </p:cxnSp>
      <p:cxnSp>
        <p:nvCxnSpPr>
          <p:cNvPr id="195" name="Google Shape;565;p57">
            <a:extLst>
              <a:ext uri="{FF2B5EF4-FFF2-40B4-BE49-F238E27FC236}">
                <a16:creationId xmlns:a16="http://schemas.microsoft.com/office/drawing/2014/main" id="{9F30C532-E60D-CD44-910D-CAD7DAEF1B06}"/>
              </a:ext>
            </a:extLst>
          </p:cNvPr>
          <p:cNvCxnSpPr>
            <a:cxnSpLocks/>
            <a:endCxn id="193" idx="2"/>
          </p:cNvCxnSpPr>
          <p:nvPr/>
        </p:nvCxnSpPr>
        <p:spPr>
          <a:xfrm>
            <a:off x="10169816" y="3504043"/>
            <a:ext cx="1091033" cy="306417"/>
          </a:xfrm>
          <a:prstGeom prst="curvedConnector4">
            <a:avLst>
              <a:gd name="adj1" fmla="val 16929"/>
              <a:gd name="adj2" fmla="val 172069"/>
            </a:avLst>
          </a:prstGeom>
          <a:noFill/>
          <a:ln w="38100" cap="flat" cmpd="sng">
            <a:solidFill>
              <a:schemeClr val="accent5"/>
            </a:solidFill>
            <a:prstDash val="solid"/>
            <a:round/>
            <a:headEnd type="triangle" w="med" len="med"/>
            <a:tailEnd type="none" w="med" len="med"/>
          </a:ln>
        </p:spPr>
      </p:cxnSp>
      <p:sp>
        <p:nvSpPr>
          <p:cNvPr id="196" name="Google Shape;566;p57">
            <a:extLst>
              <a:ext uri="{FF2B5EF4-FFF2-40B4-BE49-F238E27FC236}">
                <a16:creationId xmlns:a16="http://schemas.microsoft.com/office/drawing/2014/main" id="{DBA4858D-A5AA-F74F-8DF2-F9996B864458}"/>
              </a:ext>
            </a:extLst>
          </p:cNvPr>
          <p:cNvSpPr txBox="1"/>
          <p:nvPr/>
        </p:nvSpPr>
        <p:spPr>
          <a:xfrm>
            <a:off x="10686199" y="3992999"/>
            <a:ext cx="1091033" cy="340288"/>
          </a:xfrm>
          <a:prstGeom prst="rect">
            <a:avLst/>
          </a:prstGeom>
          <a:noFill/>
          <a:ln>
            <a:noFill/>
          </a:ln>
        </p:spPr>
        <p:txBody>
          <a:bodyPr spcFirstLastPara="1" wrap="square" lIns="86926" tIns="86926" rIns="86926" bIns="86926" anchor="t" anchorCtr="0">
            <a:noAutofit/>
          </a:bodyPr>
          <a:lstStyle/>
          <a:p>
            <a:pPr algn="ctr" defTabSz="883310">
              <a:defRPr/>
            </a:pPr>
            <a:r>
              <a:rPr lang="en-US" sz="1352" dirty="0">
                <a:solidFill>
                  <a:srgbClr val="000000"/>
                </a:solidFill>
                <a:latin typeface="Times New Roman"/>
                <a:ea typeface="Times New Roman"/>
                <a:cs typeface="Times New Roman"/>
                <a:sym typeface="Times New Roman"/>
              </a:rPr>
              <a:t>Feedback</a:t>
            </a:r>
            <a:endParaRPr sz="1331" dirty="0">
              <a:solidFill>
                <a:srgbClr val="000000"/>
              </a:solidFill>
              <a:latin typeface="Open Sans Light"/>
              <a:ea typeface="Open Sans Light"/>
              <a:cs typeface="Open Sans Light"/>
              <a:sym typeface="Open Sans Light"/>
            </a:endParaRPr>
          </a:p>
        </p:txBody>
      </p:sp>
      <p:sp>
        <p:nvSpPr>
          <p:cNvPr id="197" name="Google Shape;567;p57">
            <a:extLst>
              <a:ext uri="{FF2B5EF4-FFF2-40B4-BE49-F238E27FC236}">
                <a16:creationId xmlns:a16="http://schemas.microsoft.com/office/drawing/2014/main" id="{05D8E928-D412-624B-8147-47BBFDCD0020}"/>
              </a:ext>
            </a:extLst>
          </p:cNvPr>
          <p:cNvSpPr txBox="1"/>
          <p:nvPr/>
        </p:nvSpPr>
        <p:spPr>
          <a:xfrm>
            <a:off x="10338397" y="2710215"/>
            <a:ext cx="922451" cy="443971"/>
          </a:xfrm>
          <a:prstGeom prst="rect">
            <a:avLst/>
          </a:prstGeom>
          <a:noFill/>
          <a:ln>
            <a:noFill/>
          </a:ln>
        </p:spPr>
        <p:txBody>
          <a:bodyPr spcFirstLastPara="1" wrap="square" lIns="86926" tIns="86926" rIns="86926" bIns="86926" anchor="t" anchorCtr="0">
            <a:noAutofit/>
          </a:bodyPr>
          <a:lstStyle/>
          <a:p>
            <a:pPr algn="ctr" defTabSz="883310">
              <a:defRPr/>
            </a:pPr>
            <a:r>
              <a:rPr lang="en-US" sz="1352" dirty="0">
                <a:solidFill>
                  <a:srgbClr val="000000"/>
                </a:solidFill>
                <a:latin typeface="Times New Roman"/>
                <a:ea typeface="Times New Roman"/>
                <a:cs typeface="Times New Roman"/>
                <a:sym typeface="Times New Roman"/>
              </a:rPr>
              <a:t>Action</a:t>
            </a:r>
            <a:endParaRPr sz="1331" dirty="0">
              <a:solidFill>
                <a:srgbClr val="000000"/>
              </a:solidFill>
              <a:latin typeface="Open Sans Light"/>
              <a:ea typeface="Open Sans Light"/>
              <a:cs typeface="Open Sans Light"/>
              <a:sym typeface="Open Sans Light"/>
            </a:endParaRPr>
          </a:p>
        </p:txBody>
      </p:sp>
      <p:sp>
        <p:nvSpPr>
          <p:cNvPr id="204" name="Google Shape;592;p57">
            <a:extLst>
              <a:ext uri="{FF2B5EF4-FFF2-40B4-BE49-F238E27FC236}">
                <a16:creationId xmlns:a16="http://schemas.microsoft.com/office/drawing/2014/main" id="{787D7E30-67F4-B540-BEBD-A50CF066DB6A}"/>
              </a:ext>
            </a:extLst>
          </p:cNvPr>
          <p:cNvSpPr/>
          <p:nvPr/>
        </p:nvSpPr>
        <p:spPr>
          <a:xfrm>
            <a:off x="1108085" y="857539"/>
            <a:ext cx="221278" cy="121252"/>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86926" tIns="86926" rIns="86926" bIns="86926" anchor="ctr" anchorCtr="0">
            <a:noAutofit/>
          </a:bodyPr>
          <a:lstStyle/>
          <a:p>
            <a:pPr algn="ctr" defTabSz="883310">
              <a:defRPr/>
            </a:pPr>
            <a:r>
              <a:rPr lang="en-US" sz="760">
                <a:solidFill>
                  <a:srgbClr val="000000"/>
                </a:solidFill>
                <a:latin typeface="Open Sans Light"/>
                <a:ea typeface="Open Sans Light"/>
                <a:cs typeface="Open Sans Light"/>
                <a:sym typeface="Open Sans Light"/>
              </a:rPr>
              <a:t>C</a:t>
            </a:r>
            <a:endParaRPr sz="760">
              <a:solidFill>
                <a:srgbClr val="000000"/>
              </a:solidFill>
              <a:latin typeface="Open Sans Light"/>
              <a:ea typeface="Open Sans Light"/>
              <a:cs typeface="Open Sans Light"/>
              <a:sym typeface="Open Sans Light"/>
            </a:endParaRPr>
          </a:p>
        </p:txBody>
      </p:sp>
      <p:sp>
        <p:nvSpPr>
          <p:cNvPr id="205" name="Google Shape;593;p57">
            <a:extLst>
              <a:ext uri="{FF2B5EF4-FFF2-40B4-BE49-F238E27FC236}">
                <a16:creationId xmlns:a16="http://schemas.microsoft.com/office/drawing/2014/main" id="{C96C04B0-1B49-ED45-8162-3DCBDB68FDC0}"/>
              </a:ext>
            </a:extLst>
          </p:cNvPr>
          <p:cNvSpPr/>
          <p:nvPr/>
        </p:nvSpPr>
        <p:spPr>
          <a:xfrm>
            <a:off x="1274354" y="998563"/>
            <a:ext cx="345352" cy="160652"/>
          </a:xfrm>
          <a:prstGeom prst="rect">
            <a:avLst/>
          </a:prstGeom>
          <a:solidFill>
            <a:srgbClr val="FFFFFF"/>
          </a:solidFill>
          <a:ln w="9525" cap="flat" cmpd="sng">
            <a:solidFill>
              <a:schemeClr val="accent3"/>
            </a:solidFill>
            <a:prstDash val="solid"/>
            <a:round/>
            <a:headEnd type="none" w="sm" len="sm"/>
            <a:tailEnd type="none" w="sm" len="sm"/>
          </a:ln>
        </p:spPr>
        <p:txBody>
          <a:bodyPr spcFirstLastPara="1" wrap="square" lIns="86926" tIns="86926" rIns="86926" bIns="86926" anchor="ctr" anchorCtr="0">
            <a:noAutofit/>
          </a:bodyPr>
          <a:lstStyle/>
          <a:p>
            <a:pPr algn="ctr" defTabSz="883310">
              <a:defRPr/>
            </a:pPr>
            <a:r>
              <a:rPr lang="en-US" sz="760">
                <a:solidFill>
                  <a:srgbClr val="000000"/>
                </a:solidFill>
                <a:latin typeface="Open Sans Light"/>
                <a:ea typeface="Open Sans Light"/>
                <a:cs typeface="Open Sans Light"/>
                <a:sym typeface="Open Sans Light"/>
              </a:rPr>
              <a:t>Bs</a:t>
            </a:r>
            <a:endParaRPr sz="760">
              <a:solidFill>
                <a:srgbClr val="000000"/>
              </a:solidFill>
              <a:latin typeface="Open Sans Light"/>
              <a:ea typeface="Open Sans Light"/>
              <a:cs typeface="Open Sans Light"/>
              <a:sym typeface="Open Sans Light"/>
            </a:endParaRPr>
          </a:p>
        </p:txBody>
      </p:sp>
      <p:sp>
        <p:nvSpPr>
          <p:cNvPr id="206" name="Google Shape;594;p57">
            <a:extLst>
              <a:ext uri="{FF2B5EF4-FFF2-40B4-BE49-F238E27FC236}">
                <a16:creationId xmlns:a16="http://schemas.microsoft.com/office/drawing/2014/main" id="{70E9972A-4D67-5E45-B1EA-65AE9619690F}"/>
              </a:ext>
            </a:extLst>
          </p:cNvPr>
          <p:cNvSpPr/>
          <p:nvPr/>
        </p:nvSpPr>
        <p:spPr>
          <a:xfrm>
            <a:off x="1265009" y="1229676"/>
            <a:ext cx="345352" cy="121252"/>
          </a:xfrm>
          <a:prstGeom prst="rect">
            <a:avLst/>
          </a:prstGeom>
          <a:solidFill>
            <a:srgbClr val="FFFFFF"/>
          </a:solidFill>
          <a:ln w="9525" cap="flat" cmpd="sng">
            <a:solidFill>
              <a:srgbClr val="9900FF"/>
            </a:solidFill>
            <a:prstDash val="solid"/>
            <a:round/>
            <a:headEnd type="none" w="sm" len="sm"/>
            <a:tailEnd type="none" w="sm" len="sm"/>
          </a:ln>
        </p:spPr>
        <p:txBody>
          <a:bodyPr spcFirstLastPara="1" wrap="square" lIns="86926" tIns="86926" rIns="86926" bIns="86926" anchor="ctr" anchorCtr="0">
            <a:noAutofit/>
          </a:bodyPr>
          <a:lstStyle/>
          <a:p>
            <a:pPr algn="ctr" defTabSz="883310">
              <a:defRPr/>
            </a:pPr>
            <a:r>
              <a:rPr lang="en-US" sz="760">
                <a:solidFill>
                  <a:srgbClr val="000000"/>
                </a:solidFill>
                <a:latin typeface="Open Sans Light"/>
                <a:ea typeface="Open Sans Light"/>
                <a:cs typeface="Open Sans Light"/>
                <a:sym typeface="Open Sans Light"/>
              </a:rPr>
              <a:t>SC</a:t>
            </a:r>
            <a:endParaRPr sz="760">
              <a:solidFill>
                <a:srgbClr val="000000"/>
              </a:solidFill>
              <a:latin typeface="Open Sans Light"/>
              <a:ea typeface="Open Sans Light"/>
              <a:cs typeface="Open Sans Light"/>
              <a:sym typeface="Open Sans Light"/>
            </a:endParaRPr>
          </a:p>
        </p:txBody>
      </p:sp>
      <p:sp>
        <p:nvSpPr>
          <p:cNvPr id="207" name="Google Shape;595;p57">
            <a:extLst>
              <a:ext uri="{FF2B5EF4-FFF2-40B4-BE49-F238E27FC236}">
                <a16:creationId xmlns:a16="http://schemas.microsoft.com/office/drawing/2014/main" id="{727DD03B-F705-D648-B649-068C1AC60CF7}"/>
              </a:ext>
            </a:extLst>
          </p:cNvPr>
          <p:cNvSpPr/>
          <p:nvPr/>
        </p:nvSpPr>
        <p:spPr>
          <a:xfrm>
            <a:off x="1278798" y="672773"/>
            <a:ext cx="394857" cy="156927"/>
          </a:xfrm>
          <a:prstGeom prst="rect">
            <a:avLst/>
          </a:prstGeom>
          <a:solidFill>
            <a:srgbClr val="FFFFFF"/>
          </a:solidFill>
          <a:ln w="9525" cap="flat" cmpd="sng">
            <a:solidFill>
              <a:srgbClr val="3C78D8"/>
            </a:solidFill>
            <a:prstDash val="solid"/>
            <a:round/>
            <a:headEnd type="none" w="sm" len="sm"/>
            <a:tailEnd type="none" w="sm" len="sm"/>
          </a:ln>
        </p:spPr>
        <p:txBody>
          <a:bodyPr spcFirstLastPara="1" wrap="square" lIns="86926" tIns="86926" rIns="86926" bIns="86926" anchor="ctr" anchorCtr="0">
            <a:noAutofit/>
          </a:bodyPr>
          <a:lstStyle/>
          <a:p>
            <a:pPr algn="ctr" defTabSz="883310">
              <a:defRPr/>
            </a:pPr>
            <a:r>
              <a:rPr lang="en-US" sz="760">
                <a:solidFill>
                  <a:srgbClr val="000000"/>
                </a:solidFill>
                <a:latin typeface="Open Sans Light"/>
                <a:ea typeface="Open Sans Light"/>
                <a:cs typeface="Open Sans Light"/>
                <a:sym typeface="Open Sans Light"/>
              </a:rPr>
              <a:t>CC</a:t>
            </a:r>
            <a:endParaRPr sz="760">
              <a:solidFill>
                <a:srgbClr val="000000"/>
              </a:solidFill>
              <a:latin typeface="Open Sans Light"/>
              <a:ea typeface="Open Sans Light"/>
              <a:cs typeface="Open Sans Light"/>
              <a:sym typeface="Open Sans Light"/>
            </a:endParaRPr>
          </a:p>
        </p:txBody>
      </p:sp>
      <p:cxnSp>
        <p:nvCxnSpPr>
          <p:cNvPr id="208" name="Google Shape;598;p57">
            <a:extLst>
              <a:ext uri="{FF2B5EF4-FFF2-40B4-BE49-F238E27FC236}">
                <a16:creationId xmlns:a16="http://schemas.microsoft.com/office/drawing/2014/main" id="{6AD4C066-0845-F441-9EF6-0D6ACAC7EC1A}"/>
              </a:ext>
            </a:extLst>
          </p:cNvPr>
          <p:cNvCxnSpPr>
            <a:stCxn id="207" idx="2"/>
            <a:endCxn id="205" idx="3"/>
          </p:cNvCxnSpPr>
          <p:nvPr/>
        </p:nvCxnSpPr>
        <p:spPr>
          <a:xfrm rot="16200000" flipH="1">
            <a:off x="1423335" y="882593"/>
            <a:ext cx="249276" cy="143492"/>
          </a:xfrm>
          <a:prstGeom prst="curvedConnector4">
            <a:avLst>
              <a:gd name="adj1" fmla="val 33870"/>
              <a:gd name="adj2" fmla="val 257775"/>
            </a:avLst>
          </a:prstGeom>
          <a:noFill/>
          <a:ln w="9525" cap="flat" cmpd="sng">
            <a:solidFill>
              <a:srgbClr val="4A86E8"/>
            </a:solidFill>
            <a:prstDash val="solid"/>
            <a:round/>
            <a:headEnd type="none" w="med" len="med"/>
            <a:tailEnd type="triangle" w="med" len="med"/>
          </a:ln>
        </p:spPr>
      </p:cxnSp>
      <p:cxnSp>
        <p:nvCxnSpPr>
          <p:cNvPr id="209" name="Google Shape;599;p57">
            <a:extLst>
              <a:ext uri="{FF2B5EF4-FFF2-40B4-BE49-F238E27FC236}">
                <a16:creationId xmlns:a16="http://schemas.microsoft.com/office/drawing/2014/main" id="{B12FBD8D-554D-474A-8392-0C0093926CE2}"/>
              </a:ext>
            </a:extLst>
          </p:cNvPr>
          <p:cNvCxnSpPr>
            <a:stCxn id="207" idx="2"/>
            <a:endCxn id="206" idx="3"/>
          </p:cNvCxnSpPr>
          <p:nvPr/>
        </p:nvCxnSpPr>
        <p:spPr>
          <a:xfrm rot="16200000" flipH="1">
            <a:off x="1312922" y="993006"/>
            <a:ext cx="460676" cy="134065"/>
          </a:xfrm>
          <a:prstGeom prst="curvedConnector4">
            <a:avLst>
              <a:gd name="adj1" fmla="val 43412"/>
              <a:gd name="adj2" fmla="val 268929"/>
            </a:avLst>
          </a:prstGeom>
          <a:noFill/>
          <a:ln w="9525" cap="flat" cmpd="sng">
            <a:solidFill>
              <a:srgbClr val="4A86E8"/>
            </a:solidFill>
            <a:prstDash val="solid"/>
            <a:round/>
            <a:headEnd type="none" w="med" len="med"/>
            <a:tailEnd type="triangle" w="med" len="med"/>
          </a:ln>
        </p:spPr>
      </p:cxnSp>
      <p:cxnSp>
        <p:nvCxnSpPr>
          <p:cNvPr id="210" name="Google Shape;601;p57">
            <a:extLst>
              <a:ext uri="{FF2B5EF4-FFF2-40B4-BE49-F238E27FC236}">
                <a16:creationId xmlns:a16="http://schemas.microsoft.com/office/drawing/2014/main" id="{DE604749-9041-B44B-8D7D-0B75AE4E20FF}"/>
              </a:ext>
            </a:extLst>
          </p:cNvPr>
          <p:cNvCxnSpPr>
            <a:stCxn id="204" idx="1"/>
            <a:endCxn id="207" idx="1"/>
          </p:cNvCxnSpPr>
          <p:nvPr/>
        </p:nvCxnSpPr>
        <p:spPr>
          <a:xfrm rot="10800000" flipH="1">
            <a:off x="1108085" y="751304"/>
            <a:ext cx="170587" cy="166862"/>
          </a:xfrm>
          <a:prstGeom prst="curvedConnector3">
            <a:avLst>
              <a:gd name="adj1" fmla="val -132722"/>
            </a:avLst>
          </a:prstGeom>
          <a:noFill/>
          <a:ln w="9525" cap="flat" cmpd="sng">
            <a:solidFill>
              <a:srgbClr val="FF0000"/>
            </a:solidFill>
            <a:prstDash val="solid"/>
            <a:round/>
            <a:headEnd type="none" w="med" len="med"/>
            <a:tailEnd type="triangle" w="med" len="med"/>
          </a:ln>
        </p:spPr>
      </p:cxnSp>
      <p:cxnSp>
        <p:nvCxnSpPr>
          <p:cNvPr id="211" name="Google Shape;603;p57">
            <a:extLst>
              <a:ext uri="{FF2B5EF4-FFF2-40B4-BE49-F238E27FC236}">
                <a16:creationId xmlns:a16="http://schemas.microsoft.com/office/drawing/2014/main" id="{168CAE46-3F0C-2D4C-9E79-685158720F28}"/>
              </a:ext>
            </a:extLst>
          </p:cNvPr>
          <p:cNvCxnSpPr>
            <a:stCxn id="206" idx="1"/>
            <a:endCxn id="205" idx="1"/>
          </p:cNvCxnSpPr>
          <p:nvPr/>
        </p:nvCxnSpPr>
        <p:spPr>
          <a:xfrm rot="10800000" flipH="1">
            <a:off x="1265009" y="1078958"/>
            <a:ext cx="9427" cy="211343"/>
          </a:xfrm>
          <a:prstGeom prst="curvedConnector3">
            <a:avLst>
              <a:gd name="adj1" fmla="val -2401715"/>
            </a:avLst>
          </a:prstGeom>
          <a:noFill/>
          <a:ln w="9525" cap="flat" cmpd="sng">
            <a:solidFill>
              <a:srgbClr val="9900FF"/>
            </a:solidFill>
            <a:prstDash val="solid"/>
            <a:round/>
            <a:headEnd type="none" w="med" len="med"/>
            <a:tailEnd type="triangle" w="med" len="med"/>
          </a:ln>
        </p:spPr>
      </p:cxnSp>
      <p:cxnSp>
        <p:nvCxnSpPr>
          <p:cNvPr id="212" name="Google Shape;604;p57">
            <a:extLst>
              <a:ext uri="{FF2B5EF4-FFF2-40B4-BE49-F238E27FC236}">
                <a16:creationId xmlns:a16="http://schemas.microsoft.com/office/drawing/2014/main" id="{F6BE2772-FB9B-F141-824E-C2F62137D13F}"/>
              </a:ext>
            </a:extLst>
          </p:cNvPr>
          <p:cNvCxnSpPr>
            <a:stCxn id="206" idx="2"/>
            <a:endCxn id="213" idx="3"/>
          </p:cNvCxnSpPr>
          <p:nvPr/>
        </p:nvCxnSpPr>
        <p:spPr>
          <a:xfrm rot="16200000" flipH="1">
            <a:off x="1412453" y="1376160"/>
            <a:ext cx="184530" cy="134065"/>
          </a:xfrm>
          <a:prstGeom prst="curvedConnector4">
            <a:avLst>
              <a:gd name="adj1" fmla="val 28744"/>
              <a:gd name="adj2" fmla="val 268868"/>
            </a:avLst>
          </a:prstGeom>
          <a:noFill/>
          <a:ln w="9525" cap="flat" cmpd="sng">
            <a:solidFill>
              <a:srgbClr val="9900FF"/>
            </a:solidFill>
            <a:prstDash val="solid"/>
            <a:round/>
            <a:headEnd type="none" w="med" len="med"/>
            <a:tailEnd type="triangle" w="med" len="med"/>
          </a:ln>
        </p:spPr>
      </p:cxnSp>
      <p:sp>
        <p:nvSpPr>
          <p:cNvPr id="213" name="Google Shape;605;p57">
            <a:extLst>
              <a:ext uri="{FF2B5EF4-FFF2-40B4-BE49-F238E27FC236}">
                <a16:creationId xmlns:a16="http://schemas.microsoft.com/office/drawing/2014/main" id="{6A62E506-5913-C141-BAFD-355AC0B3B149}"/>
              </a:ext>
            </a:extLst>
          </p:cNvPr>
          <p:cNvSpPr/>
          <p:nvPr/>
        </p:nvSpPr>
        <p:spPr>
          <a:xfrm>
            <a:off x="1049419" y="1457010"/>
            <a:ext cx="522317" cy="156927"/>
          </a:xfrm>
          <a:prstGeom prst="rect">
            <a:avLst/>
          </a:prstGeom>
          <a:solidFill>
            <a:srgbClr val="FFFFFF"/>
          </a:solidFill>
          <a:ln w="9525" cap="flat" cmpd="sng">
            <a:solidFill>
              <a:srgbClr val="FF7474"/>
            </a:solidFill>
            <a:prstDash val="solid"/>
            <a:round/>
            <a:headEnd type="none" w="sm" len="sm"/>
            <a:tailEnd type="none" w="sm" len="sm"/>
          </a:ln>
        </p:spPr>
        <p:txBody>
          <a:bodyPr spcFirstLastPara="1" wrap="square" lIns="86926" tIns="86926" rIns="86926" bIns="86926" anchor="ctr" anchorCtr="0">
            <a:noAutofit/>
          </a:bodyPr>
          <a:lstStyle/>
          <a:p>
            <a:pPr algn="ctr" defTabSz="883310">
              <a:defRPr/>
            </a:pPr>
            <a:r>
              <a:rPr lang="en-US" sz="760">
                <a:solidFill>
                  <a:srgbClr val="000000"/>
                </a:solidFill>
                <a:latin typeface="Open Sans Light"/>
                <a:ea typeface="Open Sans Light"/>
                <a:cs typeface="Open Sans Light"/>
                <a:sym typeface="Open Sans Light"/>
              </a:rPr>
              <a:t>M Sys</a:t>
            </a:r>
            <a:endParaRPr sz="760">
              <a:solidFill>
                <a:srgbClr val="000000"/>
              </a:solidFill>
              <a:latin typeface="Open Sans Light"/>
              <a:ea typeface="Open Sans Light"/>
              <a:cs typeface="Open Sans Light"/>
              <a:sym typeface="Open Sans Light"/>
            </a:endParaRPr>
          </a:p>
        </p:txBody>
      </p:sp>
      <p:cxnSp>
        <p:nvCxnSpPr>
          <p:cNvPr id="214" name="Google Shape;606;p57">
            <a:extLst>
              <a:ext uri="{FF2B5EF4-FFF2-40B4-BE49-F238E27FC236}">
                <a16:creationId xmlns:a16="http://schemas.microsoft.com/office/drawing/2014/main" id="{27EB8A9F-FDD9-A54A-82B5-B40F4E78CEC1}"/>
              </a:ext>
            </a:extLst>
          </p:cNvPr>
          <p:cNvCxnSpPr>
            <a:stCxn id="213" idx="0"/>
            <a:endCxn id="206" idx="2"/>
          </p:cNvCxnSpPr>
          <p:nvPr/>
        </p:nvCxnSpPr>
        <p:spPr>
          <a:xfrm rot="16200000">
            <a:off x="1321133" y="1340330"/>
            <a:ext cx="106123" cy="127235"/>
          </a:xfrm>
          <a:prstGeom prst="curvedConnector3">
            <a:avLst>
              <a:gd name="adj1" fmla="val 49981"/>
            </a:avLst>
          </a:prstGeom>
          <a:noFill/>
          <a:ln w="9525" cap="flat" cmpd="sng">
            <a:solidFill>
              <a:srgbClr val="FF7474"/>
            </a:solidFill>
            <a:prstDash val="solid"/>
            <a:round/>
            <a:headEnd type="none" w="med" len="med"/>
            <a:tailEnd type="triangle" w="med" len="med"/>
          </a:ln>
        </p:spPr>
      </p:cxnSp>
      <p:cxnSp>
        <p:nvCxnSpPr>
          <p:cNvPr id="215" name="Google Shape;607;p57">
            <a:extLst>
              <a:ext uri="{FF2B5EF4-FFF2-40B4-BE49-F238E27FC236}">
                <a16:creationId xmlns:a16="http://schemas.microsoft.com/office/drawing/2014/main" id="{D16B029C-15BF-DC45-A184-ADA3068101E6}"/>
              </a:ext>
            </a:extLst>
          </p:cNvPr>
          <p:cNvCxnSpPr>
            <a:stCxn id="205" idx="3"/>
            <a:endCxn id="204" idx="3"/>
          </p:cNvCxnSpPr>
          <p:nvPr/>
        </p:nvCxnSpPr>
        <p:spPr>
          <a:xfrm rot="10800000">
            <a:off x="1329335" y="918293"/>
            <a:ext cx="290371" cy="160595"/>
          </a:xfrm>
          <a:prstGeom prst="curvedConnector3">
            <a:avLst>
              <a:gd name="adj1" fmla="val -77972"/>
            </a:avLst>
          </a:prstGeom>
          <a:noFill/>
          <a:ln w="9525" cap="flat" cmpd="sng">
            <a:solidFill>
              <a:schemeClr val="accent3"/>
            </a:solidFill>
            <a:prstDash val="solid"/>
            <a:round/>
            <a:headEnd type="none" w="med" len="med"/>
            <a:tailEnd type="triangle" w="med" len="med"/>
          </a:ln>
        </p:spPr>
      </p:cxnSp>
      <p:cxnSp>
        <p:nvCxnSpPr>
          <p:cNvPr id="216" name="Google Shape;596;p57">
            <a:extLst>
              <a:ext uri="{FF2B5EF4-FFF2-40B4-BE49-F238E27FC236}">
                <a16:creationId xmlns:a16="http://schemas.microsoft.com/office/drawing/2014/main" id="{181C2306-6A64-3640-9B42-B2CA1E6FC7B0}"/>
              </a:ext>
            </a:extLst>
          </p:cNvPr>
          <p:cNvCxnSpPr>
            <a:cxnSpLocks/>
            <a:endCxn id="204" idx="0"/>
          </p:cNvCxnSpPr>
          <p:nvPr/>
        </p:nvCxnSpPr>
        <p:spPr>
          <a:xfrm rot="10800000" flipV="1">
            <a:off x="1218726" y="843559"/>
            <a:ext cx="203568" cy="13980"/>
          </a:xfrm>
          <a:prstGeom prst="curvedConnector2">
            <a:avLst/>
          </a:prstGeom>
          <a:noFill/>
          <a:ln w="9525" cap="flat" cmpd="sng">
            <a:solidFill>
              <a:srgbClr val="4A86E8"/>
            </a:solidFill>
            <a:prstDash val="solid"/>
            <a:round/>
            <a:headEnd type="none" w="med" len="med"/>
            <a:tailEnd type="triangle" w="med" len="med"/>
          </a:ln>
        </p:spPr>
      </p:cxnSp>
      <p:cxnSp>
        <p:nvCxnSpPr>
          <p:cNvPr id="217" name="Google Shape;600;p57">
            <a:extLst>
              <a:ext uri="{FF2B5EF4-FFF2-40B4-BE49-F238E27FC236}">
                <a16:creationId xmlns:a16="http://schemas.microsoft.com/office/drawing/2014/main" id="{27E06A04-2372-C94E-BB9E-B8DCE44BEED6}"/>
              </a:ext>
            </a:extLst>
          </p:cNvPr>
          <p:cNvCxnSpPr>
            <a:cxnSpLocks/>
          </p:cNvCxnSpPr>
          <p:nvPr/>
        </p:nvCxnSpPr>
        <p:spPr>
          <a:xfrm>
            <a:off x="1094412" y="943727"/>
            <a:ext cx="166297" cy="160595"/>
          </a:xfrm>
          <a:prstGeom prst="curvedConnector3">
            <a:avLst>
              <a:gd name="adj1" fmla="val -136146"/>
            </a:avLst>
          </a:prstGeom>
          <a:noFill/>
          <a:ln w="9525" cap="flat" cmpd="sng">
            <a:solidFill>
              <a:srgbClr val="FF0000"/>
            </a:solidFill>
            <a:prstDash val="solid"/>
            <a:round/>
            <a:headEnd type="none" w="med" len="med"/>
            <a:tailEnd type="triangle" w="med" len="med"/>
          </a:ln>
        </p:spPr>
      </p:cxnSp>
      <p:sp>
        <p:nvSpPr>
          <p:cNvPr id="38" name="Rectangle 37">
            <a:extLst>
              <a:ext uri="{FF2B5EF4-FFF2-40B4-BE49-F238E27FC236}">
                <a16:creationId xmlns:a16="http://schemas.microsoft.com/office/drawing/2014/main" id="{53F2A08C-90B7-6F49-9199-532CE236299A}"/>
              </a:ext>
            </a:extLst>
          </p:cNvPr>
          <p:cNvSpPr/>
          <p:nvPr/>
        </p:nvSpPr>
        <p:spPr>
          <a:xfrm>
            <a:off x="3399152" y="71898"/>
            <a:ext cx="7271510" cy="1054135"/>
          </a:xfrm>
          <a:prstGeom prst="rect">
            <a:avLst/>
          </a:prstGeom>
          <a:solidFill>
            <a:schemeClr val="accent5">
              <a:lumMod val="20000"/>
              <a:lumOff val="80000"/>
            </a:schemeClr>
          </a:solidFill>
        </p:spPr>
        <p:txBody>
          <a:bodyPr wrap="square">
            <a:spAutoFit/>
          </a:bodyPr>
          <a:lstStyle/>
          <a:p>
            <a:pPr algn="ctr" defTabSz="883310">
              <a:spcBef>
                <a:spcPts val="0"/>
              </a:spcBef>
              <a:spcAft>
                <a:spcPts val="0"/>
              </a:spcAft>
              <a:defRPr/>
            </a:pPr>
            <a:r>
              <a:rPr lang="da-DK" sz="2318" b="1" i="1" dirty="0">
                <a:solidFill>
                  <a:srgbClr val="000000"/>
                </a:solidFill>
                <a:latin typeface="Times New Roman" panose="02020603050405020304" pitchFamily="18" charset="0"/>
                <a:cs typeface="Times New Roman" panose="02020603050405020304" pitchFamily="18" charset="0"/>
              </a:rPr>
              <a:t>SIM3 and SIM4: MODELLING THE BRAIN</a:t>
            </a:r>
            <a:endParaRPr lang="da-DK" sz="2318" b="1" dirty="0">
              <a:solidFill>
                <a:srgbClr val="000000"/>
              </a:solidFill>
              <a:latin typeface="Times New Roman" panose="02020603050405020304" pitchFamily="18" charset="0"/>
              <a:cs typeface="Times New Roman" panose="02020603050405020304" pitchFamily="18" charset="0"/>
            </a:endParaRPr>
          </a:p>
          <a:p>
            <a:pPr algn="ctr" defTabSz="883310">
              <a:spcBef>
                <a:spcPts val="0"/>
              </a:spcBef>
              <a:spcAft>
                <a:spcPts val="0"/>
              </a:spcAft>
              <a:defRPr/>
            </a:pPr>
            <a:endParaRPr lang="da-DK" sz="1932" b="1" i="1" dirty="0">
              <a:solidFill>
                <a:srgbClr val="000000"/>
              </a:solidFill>
              <a:latin typeface="Times New Roman" panose="02020603050405020304" pitchFamily="18" charset="0"/>
              <a:cs typeface="Times New Roman" panose="02020603050405020304" pitchFamily="18" charset="0"/>
            </a:endParaRPr>
          </a:p>
          <a:p>
            <a:pPr algn="ctr" defTabSz="883310">
              <a:spcBef>
                <a:spcPts val="0"/>
              </a:spcBef>
              <a:spcAft>
                <a:spcPts val="0"/>
              </a:spcAft>
              <a:defRPr/>
            </a:pPr>
            <a:r>
              <a:rPr lang="en-US" sz="2000" b="1" i="1" dirty="0">
                <a:latin typeface="Times New Roman" panose="02020603050405020304" pitchFamily="18" charset="0"/>
                <a:cs typeface="Times New Roman" panose="02020603050405020304" pitchFamily="18" charset="0"/>
              </a:rPr>
              <a:t>Silvia Tolu – stolu@dtu.dk – b. 326 r. 106</a:t>
            </a:r>
            <a:endParaRPr lang="da-DK" sz="2000" b="1" i="1" dirty="0">
              <a:solidFill>
                <a:srgbClr val="00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8"/>
          <a:stretch>
            <a:fillRect/>
          </a:stretch>
        </p:blipFill>
        <p:spPr>
          <a:xfrm>
            <a:off x="10169816" y="65622"/>
            <a:ext cx="1867843" cy="1705085"/>
          </a:xfrm>
          <a:prstGeom prst="rect">
            <a:avLst/>
          </a:prstGeom>
        </p:spPr>
      </p:pic>
      <p:sp>
        <p:nvSpPr>
          <p:cNvPr id="3" name="TextBox 2"/>
          <p:cNvSpPr txBox="1"/>
          <p:nvPr/>
        </p:nvSpPr>
        <p:spPr>
          <a:xfrm>
            <a:off x="6459168" y="4091810"/>
            <a:ext cx="5721118" cy="2477601"/>
          </a:xfrm>
          <a:prstGeom prst="rect">
            <a:avLst/>
          </a:prstGeom>
          <a:noFill/>
        </p:spPr>
        <p:txBody>
          <a:bodyPr wrap="none" lIns="0" tIns="0" rIns="0" bIns="0" rtlCol="0">
            <a:spAutoFit/>
          </a:bodyPr>
          <a:lstStyle/>
          <a:p>
            <a:r>
              <a:rPr lang="en-US" sz="2300" b="1" dirty="0">
                <a:latin typeface="Times New Roman" panose="02020603050405020304" pitchFamily="18" charset="0"/>
                <a:cs typeface="Times New Roman" panose="02020603050405020304" pitchFamily="18" charset="0"/>
              </a:rPr>
              <a:t>Learning Objectives</a:t>
            </a:r>
          </a:p>
          <a:p>
            <a:r>
              <a:rPr lang="en-US" sz="2300" dirty="0">
                <a:latin typeface="Times New Roman" panose="02020603050405020304" pitchFamily="18" charset="0"/>
                <a:cs typeface="Times New Roman" panose="02020603050405020304" pitchFamily="18" charset="0"/>
              </a:rPr>
              <a:t>- To explain how the function of neurons gives</a:t>
            </a:r>
          </a:p>
          <a:p>
            <a:r>
              <a:rPr lang="en-US" sz="2300" dirty="0">
                <a:latin typeface="Times New Roman" panose="02020603050405020304" pitchFamily="18" charset="0"/>
                <a:cs typeface="Times New Roman" panose="02020603050405020304" pitchFamily="18" charset="0"/>
              </a:rPr>
              <a:t>rise to a complex information processing system</a:t>
            </a:r>
          </a:p>
          <a:p>
            <a:r>
              <a:rPr lang="en-US" sz="2300" dirty="0">
                <a:latin typeface="Times New Roman" panose="02020603050405020304" pitchFamily="18" charset="0"/>
                <a:cs typeface="Times New Roman" panose="02020603050405020304" pitchFamily="18" charset="0"/>
              </a:rPr>
              <a:t>- To discuss how to exploit biological</a:t>
            </a:r>
          </a:p>
          <a:p>
            <a:r>
              <a:rPr lang="en-US" sz="2300" dirty="0">
                <a:latin typeface="Times New Roman" panose="02020603050405020304" pitchFamily="18" charset="0"/>
                <a:cs typeface="Times New Roman" panose="02020603050405020304" pitchFamily="18" charset="0"/>
              </a:rPr>
              <a:t>principles for possible robotics applications</a:t>
            </a:r>
          </a:p>
        </p:txBody>
      </p:sp>
    </p:spTree>
    <p:extLst>
      <p:ext uri="{BB962C8B-B14F-4D97-AF65-F5344CB8AC3E}">
        <p14:creationId xmlns:p14="http://schemas.microsoft.com/office/powerpoint/2010/main" val="584414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03EA872-A674-449B-A120-B97244F8E91D}" type="slidenum">
              <a:rPr lang="en-GB" smtClean="0"/>
              <a:pPr/>
              <a:t>23</a:t>
            </a:fld>
            <a:endParaRPr lang="en-GB" dirty="0"/>
          </a:p>
        </p:txBody>
      </p:sp>
      <p:sp>
        <p:nvSpPr>
          <p:cNvPr id="5" name="Title 1"/>
          <p:cNvSpPr txBox="1">
            <a:spLocks/>
          </p:cNvSpPr>
          <p:nvPr/>
        </p:nvSpPr>
        <p:spPr bwMode="auto">
          <a:xfrm>
            <a:off x="2854846" y="1988840"/>
            <a:ext cx="6264696"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ctr" rtl="0" eaLnBrk="1" fontAlgn="base" hangingPunct="1">
              <a:spcBef>
                <a:spcPct val="0"/>
              </a:spcBef>
              <a:spcAft>
                <a:spcPct val="0"/>
              </a:spcAft>
              <a:defRPr sz="5999"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US" sz="3000" kern="0" dirty="0"/>
              <a:t>Bioengineering for the Green Transition – BFG track</a:t>
            </a:r>
          </a:p>
        </p:txBody>
      </p:sp>
    </p:spTree>
    <p:extLst>
      <p:ext uri="{BB962C8B-B14F-4D97-AF65-F5344CB8AC3E}">
        <p14:creationId xmlns:p14="http://schemas.microsoft.com/office/powerpoint/2010/main" val="3709924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54" y="0"/>
            <a:ext cx="6893166" cy="911915"/>
          </a:xfrm>
        </p:spPr>
        <p:txBody>
          <a:bodyPr/>
          <a:lstStyle/>
          <a:p>
            <a:r>
              <a:rPr lang="da-DK" dirty="0">
                <a:solidFill>
                  <a:srgbClr val="990000"/>
                </a:solidFill>
              </a:rPr>
              <a:t>BFG1 and BFG2: </a:t>
            </a:r>
            <a:r>
              <a:rPr lang="da-DK" dirty="0" err="1">
                <a:solidFill>
                  <a:srgbClr val="990000"/>
                </a:solidFill>
              </a:rPr>
              <a:t>Microbes</a:t>
            </a:r>
            <a:r>
              <a:rPr lang="da-DK" dirty="0">
                <a:solidFill>
                  <a:srgbClr val="990000"/>
                </a:solidFill>
              </a:rPr>
              <a:t> </a:t>
            </a:r>
            <a:r>
              <a:rPr lang="da-DK" dirty="0" err="1">
                <a:solidFill>
                  <a:srgbClr val="990000"/>
                </a:solidFill>
              </a:rPr>
              <a:t>serving</a:t>
            </a:r>
            <a:r>
              <a:rPr lang="da-DK" dirty="0">
                <a:solidFill>
                  <a:srgbClr val="990000"/>
                </a:solidFill>
              </a:rPr>
              <a:t> the Green transition</a:t>
            </a:r>
          </a:p>
        </p:txBody>
      </p:sp>
      <p:sp>
        <p:nvSpPr>
          <p:cNvPr id="3" name="Content Placeholder 2"/>
          <p:cNvSpPr>
            <a:spLocks noGrp="1"/>
          </p:cNvSpPr>
          <p:nvPr>
            <p:ph idx="1"/>
          </p:nvPr>
        </p:nvSpPr>
        <p:spPr>
          <a:xfrm>
            <a:off x="7887544" y="1270433"/>
            <a:ext cx="2844476" cy="4673747"/>
          </a:xfrm>
        </p:spPr>
        <p:txBody>
          <a:bodyPr/>
          <a:lstStyle/>
          <a:p>
            <a:r>
              <a:rPr lang="da-DK" sz="2800" dirty="0">
                <a:solidFill>
                  <a:srgbClr val="C00000"/>
                </a:solidFill>
              </a:rPr>
              <a:t>SCP</a:t>
            </a:r>
          </a:p>
          <a:p>
            <a:r>
              <a:rPr lang="da-DK" sz="2800" dirty="0" err="1">
                <a:solidFill>
                  <a:srgbClr val="C00000"/>
                </a:solidFill>
              </a:rPr>
              <a:t>Biomethane</a:t>
            </a:r>
            <a:endParaRPr lang="da-DK" sz="2800" dirty="0">
              <a:solidFill>
                <a:srgbClr val="C00000"/>
              </a:solidFill>
            </a:endParaRPr>
          </a:p>
          <a:p>
            <a:r>
              <a:rPr lang="da-DK" sz="2800" dirty="0">
                <a:solidFill>
                  <a:srgbClr val="C00000"/>
                </a:solidFill>
              </a:rPr>
              <a:t>PGP (HOB)</a:t>
            </a:r>
          </a:p>
          <a:p>
            <a:r>
              <a:rPr lang="da-DK" sz="2800" dirty="0">
                <a:solidFill>
                  <a:srgbClr val="C00000"/>
                </a:solidFill>
              </a:rPr>
              <a:t>Biogas</a:t>
            </a:r>
          </a:p>
          <a:p>
            <a:r>
              <a:rPr lang="da-DK" sz="2800" dirty="0" err="1">
                <a:solidFill>
                  <a:srgbClr val="C00000"/>
                </a:solidFill>
              </a:rPr>
              <a:t>Aviation</a:t>
            </a:r>
            <a:r>
              <a:rPr lang="da-DK" sz="2800" dirty="0">
                <a:solidFill>
                  <a:srgbClr val="C00000"/>
                </a:solidFill>
              </a:rPr>
              <a:t> </a:t>
            </a:r>
            <a:r>
              <a:rPr lang="da-DK" sz="2800" dirty="0" err="1">
                <a:solidFill>
                  <a:srgbClr val="C00000"/>
                </a:solidFill>
              </a:rPr>
              <a:t>Fuels</a:t>
            </a:r>
            <a:endParaRPr lang="da-DK" sz="2800" dirty="0">
              <a:solidFill>
                <a:srgbClr val="C00000"/>
              </a:solidFill>
            </a:endParaRPr>
          </a:p>
          <a:p>
            <a:r>
              <a:rPr lang="da-DK" sz="2800" dirty="0">
                <a:solidFill>
                  <a:srgbClr val="C00000"/>
                </a:solidFill>
              </a:rPr>
              <a:t>Biodiesel</a:t>
            </a:r>
          </a:p>
          <a:p>
            <a:r>
              <a:rPr lang="da-DK" sz="2800" dirty="0">
                <a:solidFill>
                  <a:srgbClr val="C00000"/>
                </a:solidFill>
              </a:rPr>
              <a:t>Chemicals</a:t>
            </a:r>
          </a:p>
          <a:p>
            <a:r>
              <a:rPr lang="da-DK" sz="2800" dirty="0">
                <a:solidFill>
                  <a:srgbClr val="C00000"/>
                </a:solidFill>
              </a:rPr>
              <a:t>Liquid </a:t>
            </a:r>
            <a:r>
              <a:rPr lang="da-DK" sz="2800" dirty="0" err="1">
                <a:solidFill>
                  <a:srgbClr val="C00000"/>
                </a:solidFill>
              </a:rPr>
              <a:t>fuels</a:t>
            </a:r>
            <a:endParaRPr lang="da-DK" sz="2800" dirty="0">
              <a:solidFill>
                <a:srgbClr val="C00000"/>
              </a:solidFill>
            </a:endParaRPr>
          </a:p>
        </p:txBody>
      </p:sp>
      <p:sp>
        <p:nvSpPr>
          <p:cNvPr id="6" name="Right Arrow 5"/>
          <p:cNvSpPr/>
          <p:nvPr/>
        </p:nvSpPr>
        <p:spPr bwMode="auto">
          <a:xfrm>
            <a:off x="7180271" y="3145704"/>
            <a:ext cx="707274" cy="461605"/>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50000"/>
              </a:spcBef>
              <a:spcAft>
                <a:spcPct val="0"/>
              </a:spcAft>
            </a:pPr>
            <a:endParaRPr lang="da-DK">
              <a:solidFill>
                <a:srgbClr val="000000"/>
              </a:solidFill>
            </a:endParaRPr>
          </a:p>
        </p:txBody>
      </p:sp>
      <p:cxnSp>
        <p:nvCxnSpPr>
          <p:cNvPr id="21" name="Straight Connector 20"/>
          <p:cNvCxnSpPr/>
          <p:nvPr/>
        </p:nvCxnSpPr>
        <p:spPr bwMode="auto">
          <a:xfrm>
            <a:off x="2067743" y="981047"/>
            <a:ext cx="7765602" cy="0"/>
          </a:xfrm>
          <a:prstGeom prst="line">
            <a:avLst/>
          </a:prstGeom>
          <a:solidFill>
            <a:schemeClr val="accent1"/>
          </a:solidFill>
          <a:ln w="9525" cap="flat" cmpd="sng" algn="ctr">
            <a:solidFill>
              <a:srgbClr val="99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629" y="2311867"/>
            <a:ext cx="1150518" cy="862003"/>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076" y="4746617"/>
            <a:ext cx="1150518" cy="921840"/>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9746" y="3559585"/>
            <a:ext cx="1144901" cy="823551"/>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47" y="1225385"/>
            <a:ext cx="1110502" cy="788529"/>
          </a:xfrm>
          <a:prstGeom prst="rect">
            <a:avLst/>
          </a:prstGeom>
        </p:spPr>
      </p:pic>
      <p:sp>
        <p:nvSpPr>
          <p:cNvPr id="30" name="TextBox 29"/>
          <p:cNvSpPr txBox="1"/>
          <p:nvPr/>
        </p:nvSpPr>
        <p:spPr>
          <a:xfrm>
            <a:off x="2128458" y="991719"/>
            <a:ext cx="906068" cy="246189"/>
          </a:xfrm>
          <a:prstGeom prst="rect">
            <a:avLst/>
          </a:prstGeom>
          <a:noFill/>
        </p:spPr>
        <p:txBody>
          <a:bodyPr wrap="square" rtlCol="0">
            <a:spAutoFit/>
          </a:bodyPr>
          <a:lstStyle/>
          <a:p>
            <a:pPr fontAlgn="base">
              <a:spcBef>
                <a:spcPct val="50000"/>
              </a:spcBef>
              <a:spcAft>
                <a:spcPct val="0"/>
              </a:spcAft>
            </a:pPr>
            <a:r>
              <a:rPr lang="da-DK" sz="1000" b="1" dirty="0" err="1">
                <a:solidFill>
                  <a:srgbClr val="FF0000"/>
                </a:solidFill>
              </a:rPr>
              <a:t>Manure</a:t>
            </a:r>
            <a:endParaRPr lang="da-DK" sz="1000" b="1" dirty="0">
              <a:solidFill>
                <a:srgbClr val="FF0000"/>
              </a:solidFill>
            </a:endParaRPr>
          </a:p>
        </p:txBody>
      </p:sp>
      <p:sp>
        <p:nvSpPr>
          <p:cNvPr id="31" name="TextBox 30"/>
          <p:cNvSpPr txBox="1"/>
          <p:nvPr/>
        </p:nvSpPr>
        <p:spPr>
          <a:xfrm>
            <a:off x="2067740" y="2101372"/>
            <a:ext cx="906068" cy="246189"/>
          </a:xfrm>
          <a:prstGeom prst="rect">
            <a:avLst/>
          </a:prstGeom>
          <a:noFill/>
        </p:spPr>
        <p:txBody>
          <a:bodyPr wrap="square" rtlCol="0">
            <a:spAutoFit/>
          </a:bodyPr>
          <a:lstStyle/>
          <a:p>
            <a:pPr fontAlgn="base">
              <a:spcBef>
                <a:spcPct val="50000"/>
              </a:spcBef>
              <a:spcAft>
                <a:spcPct val="0"/>
              </a:spcAft>
            </a:pPr>
            <a:r>
              <a:rPr lang="da-DK" sz="1000" b="1" dirty="0">
                <a:solidFill>
                  <a:srgbClr val="FF0000"/>
                </a:solidFill>
              </a:rPr>
              <a:t>Biopulp</a:t>
            </a:r>
          </a:p>
        </p:txBody>
      </p:sp>
      <p:sp>
        <p:nvSpPr>
          <p:cNvPr id="32" name="TextBox 31"/>
          <p:cNvSpPr txBox="1"/>
          <p:nvPr/>
        </p:nvSpPr>
        <p:spPr>
          <a:xfrm>
            <a:off x="2069292" y="3313399"/>
            <a:ext cx="906068" cy="246189"/>
          </a:xfrm>
          <a:prstGeom prst="rect">
            <a:avLst/>
          </a:prstGeom>
          <a:noFill/>
        </p:spPr>
        <p:txBody>
          <a:bodyPr wrap="square" rtlCol="0">
            <a:spAutoFit/>
          </a:bodyPr>
          <a:lstStyle/>
          <a:p>
            <a:pPr fontAlgn="base">
              <a:spcBef>
                <a:spcPct val="50000"/>
              </a:spcBef>
              <a:spcAft>
                <a:spcPct val="0"/>
              </a:spcAft>
            </a:pPr>
            <a:r>
              <a:rPr lang="da-DK" sz="1000" b="1" dirty="0" err="1">
                <a:solidFill>
                  <a:srgbClr val="FF0000"/>
                </a:solidFill>
              </a:rPr>
              <a:t>Sludge</a:t>
            </a:r>
            <a:endParaRPr lang="da-DK" sz="1000" b="1" dirty="0">
              <a:solidFill>
                <a:srgbClr val="FF0000"/>
              </a:solidFill>
            </a:endParaRPr>
          </a:p>
        </p:txBody>
      </p:sp>
      <p:sp>
        <p:nvSpPr>
          <p:cNvPr id="33" name="TextBox 32"/>
          <p:cNvSpPr txBox="1"/>
          <p:nvPr/>
        </p:nvSpPr>
        <p:spPr>
          <a:xfrm>
            <a:off x="1893701" y="4536858"/>
            <a:ext cx="1367932" cy="246189"/>
          </a:xfrm>
          <a:prstGeom prst="rect">
            <a:avLst/>
          </a:prstGeom>
          <a:noFill/>
        </p:spPr>
        <p:txBody>
          <a:bodyPr wrap="square" rtlCol="0">
            <a:spAutoFit/>
          </a:bodyPr>
          <a:lstStyle/>
          <a:p>
            <a:pPr fontAlgn="base">
              <a:spcBef>
                <a:spcPct val="50000"/>
              </a:spcBef>
              <a:spcAft>
                <a:spcPct val="0"/>
              </a:spcAft>
            </a:pPr>
            <a:r>
              <a:rPr lang="da-DK" sz="1000" b="1" dirty="0" err="1">
                <a:solidFill>
                  <a:srgbClr val="FF0000"/>
                </a:solidFill>
              </a:rPr>
              <a:t>Indust</a:t>
            </a:r>
            <a:r>
              <a:rPr lang="da-DK" sz="1000" b="1" dirty="0">
                <a:solidFill>
                  <a:srgbClr val="FF0000"/>
                </a:solidFill>
              </a:rPr>
              <a:t>. Waste</a:t>
            </a:r>
          </a:p>
        </p:txBody>
      </p:sp>
      <p:grpSp>
        <p:nvGrpSpPr>
          <p:cNvPr id="38" name="Group 37"/>
          <p:cNvGrpSpPr/>
          <p:nvPr/>
        </p:nvGrpSpPr>
        <p:grpSpPr>
          <a:xfrm rot="16200000">
            <a:off x="3094489" y="2448093"/>
            <a:ext cx="2598405" cy="1941969"/>
            <a:chOff x="1215188" y="847103"/>
            <a:chExt cx="6732587" cy="5449887"/>
          </a:xfrm>
        </p:grpSpPr>
        <p:pic>
          <p:nvPicPr>
            <p:cNvPr id="39" name="Picture 2" descr="F:\conferences\AD17\Rena\FESE_Review\submission\Review\Figure2.tif"/>
            <p:cNvPicPr>
              <a:picLocks noChangeAspect="1" noChangeArrowheads="1"/>
            </p:cNvPicPr>
            <p:nvPr/>
          </p:nvPicPr>
          <p:blipFill>
            <a:blip r:embed="rId6" cstate="print"/>
            <a:srcRect/>
            <a:stretch>
              <a:fillRect/>
            </a:stretch>
          </p:blipFill>
          <p:spPr bwMode="auto">
            <a:xfrm>
              <a:off x="1215188" y="847103"/>
              <a:ext cx="6732587" cy="5449887"/>
            </a:xfrm>
            <a:prstGeom prst="rect">
              <a:avLst/>
            </a:prstGeom>
            <a:noFill/>
          </p:spPr>
        </p:pic>
        <p:sp>
          <p:nvSpPr>
            <p:cNvPr id="40" name="Rectangle 39"/>
            <p:cNvSpPr/>
            <p:nvPr/>
          </p:nvSpPr>
          <p:spPr bwMode="auto">
            <a:xfrm>
              <a:off x="2127250" y="3752850"/>
              <a:ext cx="946150" cy="285750"/>
            </a:xfrm>
            <a:prstGeom prst="rect">
              <a:avLst/>
            </a:prstGeom>
            <a:noFill/>
            <a:ln w="28575" cap="flat" cmpd="sng" algn="ctr">
              <a:solidFill>
                <a:srgbClr val="99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50000"/>
                </a:spcBef>
                <a:spcAft>
                  <a:spcPct val="0"/>
                </a:spcAft>
              </a:pPr>
              <a:endParaRPr lang="it-IT">
                <a:solidFill>
                  <a:srgbClr val="000000"/>
                </a:solidFill>
              </a:endParaRPr>
            </a:p>
          </p:txBody>
        </p:sp>
        <p:sp>
          <p:nvSpPr>
            <p:cNvPr id="41" name="Rectangle 40"/>
            <p:cNvSpPr/>
            <p:nvPr/>
          </p:nvSpPr>
          <p:spPr bwMode="auto">
            <a:xfrm>
              <a:off x="3345180" y="5532120"/>
              <a:ext cx="1127760" cy="285750"/>
            </a:xfrm>
            <a:prstGeom prst="rect">
              <a:avLst/>
            </a:prstGeom>
            <a:noFill/>
            <a:ln w="28575" cap="flat" cmpd="sng" algn="ctr">
              <a:solidFill>
                <a:srgbClr val="99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50000"/>
                </a:spcBef>
                <a:spcAft>
                  <a:spcPct val="0"/>
                </a:spcAft>
              </a:pPr>
              <a:endParaRPr lang="it-IT">
                <a:solidFill>
                  <a:srgbClr val="000000"/>
                </a:solidFill>
              </a:endParaRPr>
            </a:p>
          </p:txBody>
        </p:sp>
        <p:cxnSp>
          <p:nvCxnSpPr>
            <p:cNvPr id="42" name="Straight Connector 41"/>
            <p:cNvCxnSpPr/>
            <p:nvPr/>
          </p:nvCxnSpPr>
          <p:spPr bwMode="auto">
            <a:xfrm flipV="1">
              <a:off x="1676400" y="3193743"/>
              <a:ext cx="5731397" cy="12261"/>
            </a:xfrm>
            <a:prstGeom prst="line">
              <a:avLst/>
            </a:prstGeom>
            <a:solidFill>
              <a:schemeClr val="accent1"/>
            </a:solidFill>
            <a:ln w="22225" cap="flat" cmpd="sng" algn="ctr">
              <a:solidFill>
                <a:srgbClr val="99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p:nvPr/>
          </p:nvCxnSpPr>
          <p:spPr bwMode="auto">
            <a:xfrm>
              <a:off x="2981325" y="5147568"/>
              <a:ext cx="3153257" cy="4001"/>
            </a:xfrm>
            <a:prstGeom prst="line">
              <a:avLst/>
            </a:prstGeom>
            <a:solidFill>
              <a:schemeClr val="accent1"/>
            </a:solidFill>
            <a:ln w="22225" cap="flat" cmpd="sng" algn="ctr">
              <a:solidFill>
                <a:srgbClr val="99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5" name="Right Arrow 34"/>
          <p:cNvSpPr/>
          <p:nvPr/>
        </p:nvSpPr>
        <p:spPr bwMode="auto">
          <a:xfrm rot="2366198">
            <a:off x="3074180" y="1831631"/>
            <a:ext cx="1159349" cy="281438"/>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50000"/>
              </a:spcBef>
              <a:spcAft>
                <a:spcPct val="0"/>
              </a:spcAft>
            </a:pPr>
            <a:endParaRPr lang="da-DK">
              <a:solidFill>
                <a:srgbClr val="000000"/>
              </a:solidFill>
            </a:endParaRPr>
          </a:p>
        </p:txBody>
      </p:sp>
      <p:sp>
        <p:nvSpPr>
          <p:cNvPr id="37" name="Right Arrow 36"/>
          <p:cNvSpPr/>
          <p:nvPr/>
        </p:nvSpPr>
        <p:spPr bwMode="auto">
          <a:xfrm rot="1527866">
            <a:off x="3257968" y="2776768"/>
            <a:ext cx="853632" cy="231297"/>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50000"/>
              </a:spcBef>
              <a:spcAft>
                <a:spcPct val="0"/>
              </a:spcAft>
            </a:pPr>
            <a:endParaRPr lang="da-DK">
              <a:solidFill>
                <a:srgbClr val="000000"/>
              </a:solidFill>
            </a:endParaRPr>
          </a:p>
        </p:txBody>
      </p:sp>
      <p:sp>
        <p:nvSpPr>
          <p:cNvPr id="36" name="Right Arrow 35"/>
          <p:cNvSpPr/>
          <p:nvPr/>
        </p:nvSpPr>
        <p:spPr bwMode="auto">
          <a:xfrm rot="19752295">
            <a:off x="3246162" y="3722215"/>
            <a:ext cx="853632" cy="266296"/>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50000"/>
              </a:spcBef>
              <a:spcAft>
                <a:spcPct val="0"/>
              </a:spcAft>
            </a:pPr>
            <a:endParaRPr lang="da-DK">
              <a:solidFill>
                <a:srgbClr val="000000"/>
              </a:solidFill>
            </a:endParaRPr>
          </a:p>
        </p:txBody>
      </p:sp>
      <p:sp>
        <p:nvSpPr>
          <p:cNvPr id="34" name="Right Arrow 33"/>
          <p:cNvSpPr/>
          <p:nvPr/>
        </p:nvSpPr>
        <p:spPr bwMode="auto">
          <a:xfrm rot="18690684">
            <a:off x="3084835" y="4709094"/>
            <a:ext cx="1209082" cy="298968"/>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50000"/>
              </a:spcBef>
              <a:spcAft>
                <a:spcPct val="0"/>
              </a:spcAft>
            </a:pPr>
            <a:endParaRPr lang="da-DK">
              <a:solidFill>
                <a:srgbClr val="000000"/>
              </a:solidFill>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9532" y="2689545"/>
            <a:ext cx="1653889" cy="1922943"/>
          </a:xfrm>
          <a:prstGeom prst="rect">
            <a:avLst/>
          </a:prstGeom>
        </p:spPr>
      </p:pic>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891" y="1105109"/>
            <a:ext cx="1299235" cy="1734479"/>
          </a:xfrm>
          <a:prstGeom prst="rect">
            <a:avLst/>
          </a:prstGeom>
        </p:spPr>
      </p:pic>
      <p:sp>
        <p:nvSpPr>
          <p:cNvPr id="44" name="TextBox 43"/>
          <p:cNvSpPr txBox="1"/>
          <p:nvPr/>
        </p:nvSpPr>
        <p:spPr>
          <a:xfrm>
            <a:off x="141871" y="2950547"/>
            <a:ext cx="2133533" cy="630860"/>
          </a:xfrm>
          <a:prstGeom prst="rect">
            <a:avLst/>
          </a:prstGeom>
          <a:noFill/>
        </p:spPr>
        <p:txBody>
          <a:bodyPr wrap="square" rtlCol="0">
            <a:spAutoFit/>
          </a:bodyPr>
          <a:lstStyle/>
          <a:p>
            <a:pPr fontAlgn="base">
              <a:spcBef>
                <a:spcPct val="50000"/>
              </a:spcBef>
              <a:spcAft>
                <a:spcPct val="0"/>
              </a:spcAft>
            </a:pPr>
            <a:r>
              <a:rPr lang="da-DK" sz="1400" dirty="0">
                <a:solidFill>
                  <a:srgbClr val="000000"/>
                </a:solidFill>
              </a:rPr>
              <a:t>Irini Angelidaki</a:t>
            </a:r>
          </a:p>
          <a:p>
            <a:pPr fontAlgn="base">
              <a:spcBef>
                <a:spcPct val="50000"/>
              </a:spcBef>
              <a:spcAft>
                <a:spcPct val="0"/>
              </a:spcAft>
            </a:pPr>
            <a:r>
              <a:rPr lang="da-DK" sz="1400" dirty="0">
                <a:solidFill>
                  <a:srgbClr val="000000"/>
                </a:solidFill>
              </a:rPr>
              <a:t>iria@kt.dtu.dk</a:t>
            </a:r>
          </a:p>
        </p:txBody>
      </p:sp>
    </p:spTree>
    <p:extLst>
      <p:ext uri="{BB962C8B-B14F-4D97-AF65-F5344CB8AC3E}">
        <p14:creationId xmlns:p14="http://schemas.microsoft.com/office/powerpoint/2010/main" val="148023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1281" y="160362"/>
            <a:ext cx="10807851" cy="1015663"/>
          </a:xfrm>
          <a:prstGeom prst="rect">
            <a:avLst/>
          </a:prstGeom>
          <a:noFill/>
        </p:spPr>
        <p:txBody>
          <a:bodyPr wrap="square" rtlCol="0">
            <a:spAutoFit/>
          </a:bodyPr>
          <a:lstStyle/>
          <a:p>
            <a:pPr algn="ctr" fontAlgn="base">
              <a:spcBef>
                <a:spcPct val="50000"/>
              </a:spcBef>
              <a:spcAft>
                <a:spcPct val="0"/>
              </a:spcAft>
            </a:pPr>
            <a:r>
              <a:rPr lang="en-US" sz="3000" b="1" dirty="0">
                <a:solidFill>
                  <a:srgbClr val="990000"/>
                </a:solidFill>
                <a:latin typeface="+mj-lt"/>
              </a:rPr>
              <a:t>BFG3 and BFG4: Enzyme discovery and engineering for industrial processes</a:t>
            </a:r>
          </a:p>
        </p:txBody>
      </p:sp>
      <p:sp>
        <p:nvSpPr>
          <p:cNvPr id="5" name="TextBox 4"/>
          <p:cNvSpPr txBox="1"/>
          <p:nvPr/>
        </p:nvSpPr>
        <p:spPr>
          <a:xfrm>
            <a:off x="10057158" y="2656734"/>
            <a:ext cx="2133255" cy="1061691"/>
          </a:xfrm>
          <a:prstGeom prst="rect">
            <a:avLst/>
          </a:prstGeom>
          <a:noFill/>
        </p:spPr>
        <p:txBody>
          <a:bodyPr wrap="square" rtlCol="0">
            <a:spAutoFit/>
          </a:bodyPr>
          <a:lstStyle/>
          <a:p>
            <a:pPr algn="ctr" fontAlgn="base">
              <a:spcBef>
                <a:spcPct val="50000"/>
              </a:spcBef>
              <a:spcAft>
                <a:spcPct val="0"/>
              </a:spcAft>
            </a:pPr>
            <a:r>
              <a:rPr lang="da-DK" sz="1400" dirty="0">
                <a:solidFill>
                  <a:srgbClr val="000000"/>
                </a:solidFill>
              </a:rPr>
              <a:t>Ditte Hededam </a:t>
            </a:r>
            <a:r>
              <a:rPr lang="da-DK" sz="1400" dirty="0" err="1">
                <a:solidFill>
                  <a:srgbClr val="000000"/>
                </a:solidFill>
              </a:rPr>
              <a:t>Welner</a:t>
            </a:r>
            <a:endParaRPr lang="da-DK" sz="1400" dirty="0">
              <a:solidFill>
                <a:srgbClr val="000000"/>
              </a:solidFill>
            </a:endParaRPr>
          </a:p>
          <a:p>
            <a:pPr algn="ctr" fontAlgn="base">
              <a:spcBef>
                <a:spcPct val="50000"/>
              </a:spcBef>
              <a:spcAft>
                <a:spcPct val="0"/>
              </a:spcAft>
            </a:pPr>
            <a:r>
              <a:rPr lang="da-DK" sz="1400" dirty="0" err="1">
                <a:solidFill>
                  <a:srgbClr val="000000"/>
                </a:solidFill>
              </a:rPr>
              <a:t>diwel@biosustain.dtu.dk</a:t>
            </a:r>
            <a:endParaRPr lang="da-DK" sz="1400" dirty="0">
              <a:solidFill>
                <a:srgbClr val="000000"/>
              </a:solidFill>
            </a:endParaRPr>
          </a:p>
        </p:txBody>
      </p:sp>
      <p:sp>
        <p:nvSpPr>
          <p:cNvPr id="10" name="TextBox 9"/>
          <p:cNvSpPr txBox="1"/>
          <p:nvPr/>
        </p:nvSpPr>
        <p:spPr>
          <a:xfrm>
            <a:off x="259204" y="1550926"/>
            <a:ext cx="11239927" cy="2677307"/>
          </a:xfrm>
          <a:prstGeom prst="rect">
            <a:avLst/>
          </a:prstGeom>
          <a:noFill/>
        </p:spPr>
        <p:txBody>
          <a:bodyPr wrap="square" rtlCol="0">
            <a:spAutoFit/>
          </a:bodyPr>
          <a:lstStyle/>
          <a:p>
            <a:pPr marL="457108" indent="-457108">
              <a:buFont typeface="Arial" panose="020B0604020202020204" pitchFamily="34" charset="0"/>
              <a:buChar char="•"/>
            </a:pPr>
            <a:r>
              <a:rPr lang="da-DK" sz="2400" dirty="0" err="1">
                <a:solidFill>
                  <a:srgbClr val="000000"/>
                </a:solidFill>
                <a:latin typeface="+mj-lt"/>
              </a:rPr>
              <a:t>Sequence</a:t>
            </a:r>
            <a:r>
              <a:rPr lang="da-DK" sz="2400" dirty="0">
                <a:solidFill>
                  <a:srgbClr val="000000"/>
                </a:solidFill>
                <a:latin typeface="+mj-lt"/>
              </a:rPr>
              <a:t> </a:t>
            </a:r>
            <a:r>
              <a:rPr lang="da-DK" sz="2400" dirty="0" err="1">
                <a:solidFill>
                  <a:srgbClr val="000000"/>
                </a:solidFill>
                <a:latin typeface="+mj-lt"/>
              </a:rPr>
              <a:t>mining</a:t>
            </a:r>
            <a:r>
              <a:rPr lang="da-DK" sz="2400" dirty="0">
                <a:solidFill>
                  <a:srgbClr val="000000"/>
                </a:solidFill>
                <a:latin typeface="+mj-lt"/>
              </a:rPr>
              <a:t> for </a:t>
            </a:r>
            <a:r>
              <a:rPr lang="da-DK" sz="2400" dirty="0" err="1">
                <a:solidFill>
                  <a:srgbClr val="000000"/>
                </a:solidFill>
                <a:latin typeface="+mj-lt"/>
              </a:rPr>
              <a:t>enzymes</a:t>
            </a:r>
            <a:endParaRPr lang="da-DK" sz="2400" dirty="0">
              <a:solidFill>
                <a:srgbClr val="000000"/>
              </a:solidFill>
              <a:latin typeface="+mj-lt"/>
            </a:endParaRPr>
          </a:p>
          <a:p>
            <a:pPr marL="457108" indent="-457108">
              <a:buFont typeface="Arial" panose="020B0604020202020204" pitchFamily="34" charset="0"/>
              <a:buChar char="•"/>
            </a:pPr>
            <a:r>
              <a:rPr lang="da-DK" sz="2400" dirty="0" err="1">
                <a:solidFill>
                  <a:srgbClr val="000000"/>
                </a:solidFill>
                <a:latin typeface="+mj-lt"/>
              </a:rPr>
              <a:t>Assessing</a:t>
            </a:r>
            <a:r>
              <a:rPr lang="da-DK" sz="2400" dirty="0">
                <a:solidFill>
                  <a:srgbClr val="000000"/>
                </a:solidFill>
                <a:latin typeface="+mj-lt"/>
              </a:rPr>
              <a:t> </a:t>
            </a:r>
            <a:r>
              <a:rPr lang="da-DK" sz="2400" dirty="0" err="1">
                <a:solidFill>
                  <a:srgbClr val="000000"/>
                </a:solidFill>
                <a:latin typeface="+mj-lt"/>
              </a:rPr>
              <a:t>enzyme</a:t>
            </a:r>
            <a:r>
              <a:rPr lang="da-DK" sz="2400" dirty="0">
                <a:solidFill>
                  <a:srgbClr val="000000"/>
                </a:solidFill>
                <a:latin typeface="+mj-lt"/>
              </a:rPr>
              <a:t> </a:t>
            </a:r>
            <a:r>
              <a:rPr lang="da-DK" sz="2400" dirty="0" err="1">
                <a:solidFill>
                  <a:srgbClr val="000000"/>
                </a:solidFill>
                <a:latin typeface="+mj-lt"/>
              </a:rPr>
              <a:t>structural</a:t>
            </a:r>
            <a:r>
              <a:rPr lang="da-DK" sz="2400" dirty="0">
                <a:solidFill>
                  <a:srgbClr val="000000"/>
                </a:solidFill>
                <a:latin typeface="+mj-lt"/>
              </a:rPr>
              <a:t> info – from </a:t>
            </a:r>
            <a:r>
              <a:rPr lang="da-DK" sz="2400" dirty="0" err="1">
                <a:solidFill>
                  <a:srgbClr val="000000"/>
                </a:solidFill>
                <a:latin typeface="+mj-lt"/>
              </a:rPr>
              <a:t>primary</a:t>
            </a:r>
            <a:r>
              <a:rPr lang="da-DK" sz="2400" dirty="0">
                <a:solidFill>
                  <a:srgbClr val="000000"/>
                </a:solidFill>
                <a:latin typeface="+mj-lt"/>
              </a:rPr>
              <a:t> </a:t>
            </a:r>
            <a:r>
              <a:rPr lang="da-DK" sz="2400" dirty="0" err="1">
                <a:solidFill>
                  <a:srgbClr val="000000"/>
                </a:solidFill>
                <a:latin typeface="+mj-lt"/>
              </a:rPr>
              <a:t>sequence</a:t>
            </a:r>
            <a:r>
              <a:rPr lang="da-DK" sz="2400" dirty="0">
                <a:solidFill>
                  <a:srgbClr val="000000"/>
                </a:solidFill>
                <a:latin typeface="+mj-lt"/>
              </a:rPr>
              <a:t> to 3D</a:t>
            </a:r>
          </a:p>
          <a:p>
            <a:pPr marL="457108" indent="-457108">
              <a:buFont typeface="Arial" panose="020B0604020202020204" pitchFamily="34" charset="0"/>
              <a:buChar char="•"/>
            </a:pPr>
            <a:r>
              <a:rPr lang="da-DK" sz="2400" dirty="0" err="1">
                <a:solidFill>
                  <a:srgbClr val="000000"/>
                </a:solidFill>
                <a:latin typeface="+mj-lt"/>
              </a:rPr>
              <a:t>Enzyme</a:t>
            </a:r>
            <a:r>
              <a:rPr lang="da-DK" sz="2400" dirty="0">
                <a:solidFill>
                  <a:srgbClr val="000000"/>
                </a:solidFill>
                <a:latin typeface="+mj-lt"/>
              </a:rPr>
              <a:t> </a:t>
            </a:r>
            <a:r>
              <a:rPr lang="da-DK" sz="2400" dirty="0" err="1">
                <a:solidFill>
                  <a:srgbClr val="000000"/>
                </a:solidFill>
                <a:latin typeface="+mj-lt"/>
              </a:rPr>
              <a:t>engineering</a:t>
            </a:r>
            <a:r>
              <a:rPr lang="da-DK" sz="2400" dirty="0">
                <a:solidFill>
                  <a:srgbClr val="000000"/>
                </a:solidFill>
                <a:latin typeface="+mj-lt"/>
              </a:rPr>
              <a:t> </a:t>
            </a:r>
            <a:r>
              <a:rPr lang="da-DK" sz="2400" dirty="0" err="1">
                <a:solidFill>
                  <a:srgbClr val="000000"/>
                </a:solidFill>
                <a:latin typeface="+mj-lt"/>
              </a:rPr>
              <a:t>methods</a:t>
            </a:r>
            <a:endParaRPr lang="da-DK" sz="2400" dirty="0">
              <a:solidFill>
                <a:srgbClr val="000000"/>
              </a:solidFill>
              <a:latin typeface="+mj-lt"/>
            </a:endParaRPr>
          </a:p>
          <a:p>
            <a:pPr marL="457108" indent="-457108">
              <a:buFont typeface="Arial" panose="020B0604020202020204" pitchFamily="34" charset="0"/>
              <a:buChar char="•"/>
            </a:pPr>
            <a:r>
              <a:rPr lang="da-DK" sz="2400" dirty="0" err="1">
                <a:solidFill>
                  <a:srgbClr val="000000"/>
                </a:solidFill>
                <a:latin typeface="+mj-lt"/>
              </a:rPr>
              <a:t>Appplications</a:t>
            </a:r>
            <a:r>
              <a:rPr lang="da-DK" sz="2400" dirty="0">
                <a:solidFill>
                  <a:srgbClr val="000000"/>
                </a:solidFill>
                <a:latin typeface="+mj-lt"/>
              </a:rPr>
              <a:t> of </a:t>
            </a:r>
            <a:r>
              <a:rPr lang="da-DK" sz="2400" dirty="0" err="1">
                <a:solidFill>
                  <a:srgbClr val="000000"/>
                </a:solidFill>
                <a:latin typeface="+mj-lt"/>
              </a:rPr>
              <a:t>enzyme</a:t>
            </a:r>
            <a:r>
              <a:rPr lang="da-DK" sz="2400" dirty="0">
                <a:solidFill>
                  <a:srgbClr val="000000"/>
                </a:solidFill>
                <a:latin typeface="+mj-lt"/>
              </a:rPr>
              <a:t> </a:t>
            </a:r>
            <a:r>
              <a:rPr lang="da-DK" sz="2400" dirty="0" err="1">
                <a:solidFill>
                  <a:srgbClr val="000000"/>
                </a:solidFill>
                <a:latin typeface="+mj-lt"/>
              </a:rPr>
              <a:t>discovery</a:t>
            </a:r>
            <a:r>
              <a:rPr lang="da-DK" sz="2400" dirty="0">
                <a:solidFill>
                  <a:srgbClr val="000000"/>
                </a:solidFill>
                <a:latin typeface="+mj-lt"/>
              </a:rPr>
              <a:t> &amp; </a:t>
            </a:r>
            <a:r>
              <a:rPr lang="da-DK" sz="2400" dirty="0" err="1">
                <a:solidFill>
                  <a:srgbClr val="000000"/>
                </a:solidFill>
                <a:latin typeface="+mj-lt"/>
              </a:rPr>
              <a:t>engineering</a:t>
            </a:r>
            <a:r>
              <a:rPr lang="da-DK" sz="2400" dirty="0">
                <a:solidFill>
                  <a:srgbClr val="000000"/>
                </a:solidFill>
                <a:latin typeface="+mj-lt"/>
              </a:rPr>
              <a:t> in </a:t>
            </a:r>
            <a:r>
              <a:rPr lang="da-DK" sz="2400" dirty="0" err="1">
                <a:solidFill>
                  <a:srgbClr val="000000"/>
                </a:solidFill>
                <a:latin typeface="+mj-lt"/>
              </a:rPr>
              <a:t>industry</a:t>
            </a:r>
            <a:endParaRPr lang="da-DK" sz="2400" dirty="0">
              <a:solidFill>
                <a:srgbClr val="000000"/>
              </a:solidFill>
              <a:latin typeface="+mj-lt"/>
            </a:endParaRPr>
          </a:p>
          <a:p>
            <a:pPr marL="457108" indent="-457108">
              <a:buFont typeface="Arial" panose="020B0604020202020204" pitchFamily="34" charset="0"/>
              <a:buChar char="•"/>
            </a:pPr>
            <a:endParaRPr lang="da-DK" sz="2400" dirty="0">
              <a:solidFill>
                <a:srgbClr val="000000"/>
              </a:solidFill>
            </a:endParaRPr>
          </a:p>
        </p:txBody>
      </p:sp>
      <p:pic>
        <p:nvPicPr>
          <p:cNvPr id="3" name="Picture 2" descr="A person with short brown hair wearing a black and white shirt&#10;&#10;Description automatically generated">
            <a:extLst>
              <a:ext uri="{FF2B5EF4-FFF2-40B4-BE49-F238E27FC236}">
                <a16:creationId xmlns:a16="http://schemas.microsoft.com/office/drawing/2014/main" id="{6A2F69CF-4F43-5020-C2B2-E64879A75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587" y="1052978"/>
            <a:ext cx="1295678" cy="1583807"/>
          </a:xfrm>
          <a:prstGeom prst="rect">
            <a:avLst/>
          </a:prstGeom>
        </p:spPr>
      </p:pic>
      <p:pic>
        <p:nvPicPr>
          <p:cNvPr id="1026" name="Picture 2">
            <a:extLst>
              <a:ext uri="{FF2B5EF4-FFF2-40B4-BE49-F238E27FC236}">
                <a16:creationId xmlns:a16="http://schemas.microsoft.com/office/drawing/2014/main" id="{28EB32C1-F1DE-D445-E92F-D728792CC6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01"/>
          <a:stretch/>
        </p:blipFill>
        <p:spPr bwMode="auto">
          <a:xfrm>
            <a:off x="5375126" y="3670420"/>
            <a:ext cx="5964008" cy="28441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A86F247-03FF-10D6-A19A-60FE506E36E9}"/>
              </a:ext>
            </a:extLst>
          </p:cNvPr>
          <p:cNvSpPr txBox="1"/>
          <p:nvPr/>
        </p:nvSpPr>
        <p:spPr>
          <a:xfrm>
            <a:off x="10525066" y="6482222"/>
            <a:ext cx="1499064" cy="338510"/>
          </a:xfrm>
          <a:prstGeom prst="rect">
            <a:avLst/>
          </a:prstGeom>
          <a:noFill/>
        </p:spPr>
        <p:txBody>
          <a:bodyPr wrap="square">
            <a:spAutoFit/>
          </a:bodyPr>
          <a:lstStyle/>
          <a:p>
            <a:r>
              <a:rPr lang="en-US" sz="800" dirty="0"/>
              <a:t>DOI: 10.1093/</a:t>
            </a:r>
            <a:r>
              <a:rPr lang="en-US" sz="800" dirty="0" err="1"/>
              <a:t>oxfclm</a:t>
            </a:r>
            <a:r>
              <a:rPr lang="en-US" sz="800" dirty="0"/>
              <a:t>/kgad003</a:t>
            </a:r>
          </a:p>
        </p:txBody>
      </p:sp>
      <p:pic>
        <p:nvPicPr>
          <p:cNvPr id="1028" name="Picture 4" descr="EnzymeMiner 1.0 – Automated mining of ...">
            <a:extLst>
              <a:ext uri="{FF2B5EF4-FFF2-40B4-BE49-F238E27FC236}">
                <a16:creationId xmlns:a16="http://schemas.microsoft.com/office/drawing/2014/main" id="{F89FDACF-D781-CA55-4600-C23A56A64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80" y="4466770"/>
            <a:ext cx="2188419" cy="84030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A colorful structure of a protein&#10;&#10;Description automatically generated with medium confidence">
            <a:extLst>
              <a:ext uri="{FF2B5EF4-FFF2-40B4-BE49-F238E27FC236}">
                <a16:creationId xmlns:a16="http://schemas.microsoft.com/office/drawing/2014/main" id="{9FE2D9DF-98EC-2428-703D-A04999ACD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742304">
            <a:off x="-464876" y="3938987"/>
            <a:ext cx="2956537" cy="2196649"/>
          </a:xfrm>
          <a:prstGeom prst="rect">
            <a:avLst/>
          </a:prstGeom>
        </p:spPr>
      </p:pic>
      <p:sp>
        <p:nvSpPr>
          <p:cNvPr id="73" name="Right Arrow 72">
            <a:extLst>
              <a:ext uri="{FF2B5EF4-FFF2-40B4-BE49-F238E27FC236}">
                <a16:creationId xmlns:a16="http://schemas.microsoft.com/office/drawing/2014/main" id="{3A7A0C1C-49BF-71B0-F262-8A2CECFA3458}"/>
              </a:ext>
            </a:extLst>
          </p:cNvPr>
          <p:cNvSpPr/>
          <p:nvPr/>
        </p:nvSpPr>
        <p:spPr>
          <a:xfrm>
            <a:off x="1793043" y="4922635"/>
            <a:ext cx="415582" cy="1698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C354A0BC-916A-B1E1-A12B-52D7910BF190}"/>
              </a:ext>
            </a:extLst>
          </p:cNvPr>
          <p:cNvSpPr/>
          <p:nvPr/>
        </p:nvSpPr>
        <p:spPr>
          <a:xfrm>
            <a:off x="4840754" y="4952385"/>
            <a:ext cx="415582" cy="1698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297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7054" y="2636912"/>
            <a:ext cx="2232174" cy="570472"/>
          </a:xfrm>
        </p:spPr>
        <p:txBody>
          <a:bodyPr/>
          <a:lstStyle/>
          <a:p>
            <a:pPr marL="0" indent="0">
              <a:buNone/>
            </a:pPr>
            <a:r>
              <a:rPr lang="en-US" sz="3000" dirty="0"/>
              <a:t>5 min break!</a:t>
            </a:r>
          </a:p>
        </p:txBody>
      </p:sp>
      <p:sp>
        <p:nvSpPr>
          <p:cNvPr id="4" name="Slide Number Placeholder 3"/>
          <p:cNvSpPr>
            <a:spLocks noGrp="1"/>
          </p:cNvSpPr>
          <p:nvPr>
            <p:ph type="sldNum" sz="quarter" idx="1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03EA872-A674-449B-A120-B97244F8E91D}" type="slidenum">
              <a:rPr kumimoji="0" lang="en-GB" sz="700" b="1" i="0" u="none" strike="noStrike" kern="1200" cap="none" spc="0" normalizeH="0" baseline="0" noProof="0" smtClean="0">
                <a:ln>
                  <a:noFill/>
                </a:ln>
                <a:solidFill>
                  <a:srgbClr val="FFFFFF"/>
                </a:solidFill>
                <a:effectLst/>
                <a:uLnTx/>
                <a:uFillTx/>
                <a:latin typeface="Arial"/>
                <a:ea typeface="ＭＳ Ｐゴシック" pitchFamily="-80" charset="-128"/>
                <a:cs typeface="+mn-cs"/>
              </a:rPr>
              <a:pPr marL="0" marR="0" lvl="0" indent="0" algn="l" defTabSz="914400" rtl="0" eaLnBrk="1" fontAlgn="base" latinLnBrk="0" hangingPunct="1">
                <a:lnSpc>
                  <a:spcPct val="100000"/>
                </a:lnSpc>
                <a:spcBef>
                  <a:spcPct val="50000"/>
                </a:spcBef>
                <a:spcAft>
                  <a:spcPct val="0"/>
                </a:spcAft>
                <a:buClrTx/>
                <a:buSzTx/>
                <a:buFontTx/>
                <a:buNone/>
                <a:tabLst/>
                <a:defRPr/>
              </a:pPr>
              <a:t>26</a:t>
            </a:fld>
            <a:endParaRPr kumimoji="0" lang="en-GB" sz="700" b="1" i="0" u="none" strike="noStrike" kern="1200" cap="none" spc="0" normalizeH="0" baseline="0" noProof="0" dirty="0">
              <a:ln>
                <a:noFill/>
              </a:ln>
              <a:solidFill>
                <a:srgbClr val="FFFFFF"/>
              </a:solidFill>
              <a:effectLst/>
              <a:uLnTx/>
              <a:uFillTx/>
              <a:latin typeface="Arial"/>
              <a:ea typeface="ＭＳ Ｐゴシック" pitchFamily="-80" charset="-128"/>
              <a:cs typeface="+mn-cs"/>
            </a:endParaRPr>
          </a:p>
        </p:txBody>
      </p:sp>
    </p:spTree>
    <p:extLst>
      <p:ext uri="{BB962C8B-B14F-4D97-AF65-F5344CB8AC3E}">
        <p14:creationId xmlns:p14="http://schemas.microsoft.com/office/powerpoint/2010/main" val="2495228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662" y="620688"/>
            <a:ext cx="9312374" cy="490123"/>
          </a:xfrm>
        </p:spPr>
        <p:txBody>
          <a:bodyPr/>
          <a:lstStyle/>
          <a:p>
            <a:pPr algn="ctr"/>
            <a:r>
              <a:rPr lang="en-US" dirty="0"/>
              <a:t>Today’s </a:t>
            </a:r>
            <a:r>
              <a:rPr lang="en-US" dirty="0" err="1"/>
              <a:t>programme</a:t>
            </a:r>
            <a:endParaRPr lang="en-US" dirty="0"/>
          </a:p>
        </p:txBody>
      </p:sp>
      <p:sp>
        <p:nvSpPr>
          <p:cNvPr id="3" name="Content Placeholder 2"/>
          <p:cNvSpPr>
            <a:spLocks noGrp="1"/>
          </p:cNvSpPr>
          <p:nvPr>
            <p:ph idx="1"/>
          </p:nvPr>
        </p:nvSpPr>
        <p:spPr>
          <a:xfrm>
            <a:off x="2506477" y="1988840"/>
            <a:ext cx="6696744" cy="2664296"/>
          </a:xfrm>
        </p:spPr>
        <p:txBody>
          <a:bodyPr/>
          <a:lstStyle/>
          <a:p>
            <a:pPr marL="0" indent="0">
              <a:buNone/>
            </a:pPr>
            <a:r>
              <a:rPr lang="en-US" sz="2200" dirty="0"/>
              <a:t>- What is life and what is so special about it?</a:t>
            </a:r>
          </a:p>
          <a:p>
            <a:pPr marL="0" indent="0">
              <a:buNone/>
            </a:pPr>
            <a:r>
              <a:rPr lang="en-US" sz="2200" dirty="0"/>
              <a:t>- What are the requirements for life?</a:t>
            </a:r>
          </a:p>
          <a:p>
            <a:pPr marL="0" indent="0">
              <a:buNone/>
            </a:pPr>
            <a:r>
              <a:rPr lang="en-US" sz="2200" dirty="0"/>
              <a:t>- How (and why) did life start? Is life unique to earth?</a:t>
            </a:r>
          </a:p>
          <a:p>
            <a:pPr>
              <a:buFontTx/>
              <a:buChar char="-"/>
            </a:pPr>
            <a:r>
              <a:rPr lang="en-US" sz="2200" dirty="0"/>
              <a:t>How does life interact with its environment?</a:t>
            </a:r>
          </a:p>
          <a:p>
            <a:pPr>
              <a:buFontTx/>
              <a:buChar char="-"/>
            </a:pPr>
            <a:r>
              <a:rPr lang="en-US" sz="2200" dirty="0"/>
              <a:t>Physical constraints acting on living systems</a:t>
            </a:r>
          </a:p>
          <a:p>
            <a:pPr marL="0" indent="0">
              <a:buNone/>
            </a:pPr>
            <a:r>
              <a:rPr lang="en-US" sz="2200" dirty="0"/>
              <a:t>- What can engineers learn from living systems?</a:t>
            </a:r>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27</a:t>
            </a:fld>
            <a:endParaRPr lang="en-GB" dirty="0"/>
          </a:p>
        </p:txBody>
      </p:sp>
    </p:spTree>
    <p:extLst>
      <p:ext uri="{BB962C8B-B14F-4D97-AF65-F5344CB8AC3E}">
        <p14:creationId xmlns:p14="http://schemas.microsoft.com/office/powerpoint/2010/main" val="223064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657" y="188640"/>
            <a:ext cx="2376264" cy="562131"/>
          </a:xfrm>
        </p:spPr>
        <p:txBody>
          <a:bodyPr/>
          <a:lstStyle/>
          <a:p>
            <a:r>
              <a:rPr lang="en-US" dirty="0"/>
              <a:t>What is life?</a:t>
            </a:r>
          </a:p>
        </p:txBody>
      </p:sp>
      <p:sp>
        <p:nvSpPr>
          <p:cNvPr id="4" name="Slide Number Placeholder 3"/>
          <p:cNvSpPr>
            <a:spLocks noGrp="1"/>
          </p:cNvSpPr>
          <p:nvPr>
            <p:ph type="sldNum" sz="quarter" idx="11"/>
          </p:nvPr>
        </p:nvSpPr>
        <p:spPr/>
        <p:txBody>
          <a:bodyPr/>
          <a:lstStyle/>
          <a:p>
            <a:fld id="{103EA872-A674-449B-A120-B97244F8E91D}" type="slidenum">
              <a:rPr lang="en-GB" smtClean="0"/>
              <a:pPr/>
              <a:t>28</a:t>
            </a:fld>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98" y="2852936"/>
            <a:ext cx="2358931" cy="133218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753" y="692696"/>
            <a:ext cx="2301776" cy="153338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0523" y="836712"/>
            <a:ext cx="1656184" cy="1274485"/>
          </a:xfrm>
          <a:prstGeom prst="rect">
            <a:avLst/>
          </a:prstGeom>
        </p:spPr>
      </p:pic>
      <p:pic>
        <p:nvPicPr>
          <p:cNvPr id="10" name="Picture 9"/>
          <p:cNvPicPr>
            <a:picLocks noChangeAspect="1"/>
          </p:cNvPicPr>
          <p:nvPr/>
        </p:nvPicPr>
        <p:blipFill>
          <a:blip r:embed="rId6"/>
          <a:stretch>
            <a:fillRect/>
          </a:stretch>
        </p:blipFill>
        <p:spPr>
          <a:xfrm>
            <a:off x="752480" y="4455574"/>
            <a:ext cx="2229049" cy="1226166"/>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7356" y="2744745"/>
            <a:ext cx="1629818" cy="2619014"/>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27254" y="857286"/>
            <a:ext cx="2638822" cy="1420904"/>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27254" y="2852936"/>
            <a:ext cx="2492896" cy="2492896"/>
          </a:xfrm>
          <a:prstGeom prst="rect">
            <a:avLst/>
          </a:prstGeom>
        </p:spPr>
      </p:pic>
      <p:sp>
        <p:nvSpPr>
          <p:cNvPr id="15" name="TextBox 14"/>
          <p:cNvSpPr txBox="1"/>
          <p:nvPr/>
        </p:nvSpPr>
        <p:spPr>
          <a:xfrm>
            <a:off x="1327825" y="2281570"/>
            <a:ext cx="787075" cy="246221"/>
          </a:xfrm>
          <a:prstGeom prst="rect">
            <a:avLst/>
          </a:prstGeom>
          <a:noFill/>
        </p:spPr>
        <p:txBody>
          <a:bodyPr wrap="none" lIns="0" tIns="0" rIns="0" bIns="0" rtlCol="0">
            <a:spAutoFit/>
          </a:bodyPr>
          <a:lstStyle/>
          <a:p>
            <a:pPr algn="l">
              <a:spcBef>
                <a:spcPts val="432"/>
              </a:spcBef>
            </a:pPr>
            <a:r>
              <a:rPr lang="en-US" dirty="0">
                <a:latin typeface="+mn-lt"/>
              </a:rPr>
              <a:t>Mammal</a:t>
            </a:r>
          </a:p>
        </p:txBody>
      </p:sp>
      <p:sp>
        <p:nvSpPr>
          <p:cNvPr id="16" name="TextBox 15"/>
          <p:cNvSpPr txBox="1"/>
          <p:nvPr/>
        </p:nvSpPr>
        <p:spPr>
          <a:xfrm>
            <a:off x="1489984" y="4244819"/>
            <a:ext cx="462755" cy="246221"/>
          </a:xfrm>
          <a:prstGeom prst="rect">
            <a:avLst/>
          </a:prstGeom>
          <a:noFill/>
        </p:spPr>
        <p:txBody>
          <a:bodyPr wrap="none" lIns="0" tIns="0" rIns="0" bIns="0" rtlCol="0">
            <a:spAutoFit/>
          </a:bodyPr>
          <a:lstStyle/>
          <a:p>
            <a:pPr algn="l">
              <a:spcBef>
                <a:spcPts val="432"/>
              </a:spcBef>
            </a:pPr>
            <a:r>
              <a:rPr lang="en-US" dirty="0">
                <a:latin typeface="+mn-lt"/>
              </a:rPr>
              <a:t>Virus</a:t>
            </a:r>
          </a:p>
        </p:txBody>
      </p:sp>
      <p:sp>
        <p:nvSpPr>
          <p:cNvPr id="17" name="TextBox 16"/>
          <p:cNvSpPr txBox="1"/>
          <p:nvPr/>
        </p:nvSpPr>
        <p:spPr>
          <a:xfrm>
            <a:off x="1339308" y="5381174"/>
            <a:ext cx="708597" cy="246221"/>
          </a:xfrm>
          <a:prstGeom prst="rect">
            <a:avLst/>
          </a:prstGeom>
          <a:noFill/>
        </p:spPr>
        <p:txBody>
          <a:bodyPr wrap="square" lIns="0" tIns="0" rIns="0" bIns="0" rtlCol="0">
            <a:spAutoFit/>
          </a:bodyPr>
          <a:lstStyle/>
          <a:p>
            <a:pPr algn="l">
              <a:spcBef>
                <a:spcPts val="432"/>
              </a:spcBef>
            </a:pPr>
            <a:r>
              <a:rPr lang="en-US" dirty="0">
                <a:latin typeface="+mn-lt"/>
              </a:rPr>
              <a:t>Viroid</a:t>
            </a:r>
          </a:p>
        </p:txBody>
      </p:sp>
      <p:sp>
        <p:nvSpPr>
          <p:cNvPr id="19" name="TextBox 18"/>
          <p:cNvSpPr txBox="1"/>
          <p:nvPr/>
        </p:nvSpPr>
        <p:spPr>
          <a:xfrm>
            <a:off x="4680583" y="5435519"/>
            <a:ext cx="708597" cy="246221"/>
          </a:xfrm>
          <a:prstGeom prst="rect">
            <a:avLst/>
          </a:prstGeom>
          <a:noFill/>
        </p:spPr>
        <p:txBody>
          <a:bodyPr wrap="square" lIns="0" tIns="0" rIns="0" bIns="0" rtlCol="0">
            <a:spAutoFit/>
          </a:bodyPr>
          <a:lstStyle/>
          <a:p>
            <a:pPr algn="l">
              <a:spcBef>
                <a:spcPts val="432"/>
              </a:spcBef>
            </a:pPr>
            <a:r>
              <a:rPr lang="en-US" dirty="0">
                <a:latin typeface="+mn-lt"/>
              </a:rPr>
              <a:t>Plant</a:t>
            </a:r>
          </a:p>
        </p:txBody>
      </p:sp>
      <p:sp>
        <p:nvSpPr>
          <p:cNvPr id="20" name="TextBox 19"/>
          <p:cNvSpPr txBox="1"/>
          <p:nvPr/>
        </p:nvSpPr>
        <p:spPr>
          <a:xfrm>
            <a:off x="4680583" y="2226085"/>
            <a:ext cx="852666" cy="246221"/>
          </a:xfrm>
          <a:prstGeom prst="rect">
            <a:avLst/>
          </a:prstGeom>
          <a:noFill/>
        </p:spPr>
        <p:txBody>
          <a:bodyPr wrap="square" lIns="0" tIns="0" rIns="0" bIns="0" rtlCol="0">
            <a:spAutoFit/>
          </a:bodyPr>
          <a:lstStyle/>
          <a:p>
            <a:pPr algn="l">
              <a:spcBef>
                <a:spcPts val="432"/>
              </a:spcBef>
            </a:pPr>
            <a:r>
              <a:rPr lang="en-US" dirty="0">
                <a:latin typeface="+mn-lt"/>
              </a:rPr>
              <a:t>Bacteria</a:t>
            </a:r>
          </a:p>
        </p:txBody>
      </p:sp>
      <p:sp>
        <p:nvSpPr>
          <p:cNvPr id="21" name="TextBox 20"/>
          <p:cNvSpPr txBox="1"/>
          <p:nvPr/>
        </p:nvSpPr>
        <p:spPr>
          <a:xfrm>
            <a:off x="7172846" y="2302244"/>
            <a:ext cx="1636940" cy="246221"/>
          </a:xfrm>
          <a:prstGeom prst="rect">
            <a:avLst/>
          </a:prstGeom>
          <a:noFill/>
        </p:spPr>
        <p:txBody>
          <a:bodyPr wrap="square" lIns="0" tIns="0" rIns="0" bIns="0" rtlCol="0">
            <a:spAutoFit/>
          </a:bodyPr>
          <a:lstStyle/>
          <a:p>
            <a:pPr algn="l">
              <a:spcBef>
                <a:spcPts val="432"/>
              </a:spcBef>
            </a:pPr>
            <a:r>
              <a:rPr lang="en-US" dirty="0">
                <a:latin typeface="+mn-lt"/>
              </a:rPr>
              <a:t>Computer virus</a:t>
            </a:r>
          </a:p>
        </p:txBody>
      </p:sp>
      <p:sp>
        <p:nvSpPr>
          <p:cNvPr id="22" name="TextBox 21"/>
          <p:cNvSpPr txBox="1"/>
          <p:nvPr/>
        </p:nvSpPr>
        <p:spPr>
          <a:xfrm>
            <a:off x="7466390" y="5381174"/>
            <a:ext cx="774261" cy="246221"/>
          </a:xfrm>
          <a:prstGeom prst="rect">
            <a:avLst/>
          </a:prstGeom>
          <a:noFill/>
        </p:spPr>
        <p:txBody>
          <a:bodyPr wrap="square" lIns="0" tIns="0" rIns="0" bIns="0" rtlCol="0">
            <a:spAutoFit/>
          </a:bodyPr>
          <a:lstStyle/>
          <a:p>
            <a:pPr algn="l">
              <a:spcBef>
                <a:spcPts val="432"/>
              </a:spcBef>
            </a:pPr>
            <a:r>
              <a:rPr lang="en-US" dirty="0">
                <a:latin typeface="+mn-lt"/>
              </a:rPr>
              <a:t>Robot</a:t>
            </a:r>
          </a:p>
        </p:txBody>
      </p:sp>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87001" y="977222"/>
            <a:ext cx="2552049" cy="1201946"/>
          </a:xfrm>
          <a:prstGeom prst="rect">
            <a:avLst/>
          </a:prstGeom>
        </p:spPr>
      </p:pic>
      <p:sp>
        <p:nvSpPr>
          <p:cNvPr id="23" name="TextBox 22"/>
          <p:cNvSpPr txBox="1"/>
          <p:nvPr/>
        </p:nvSpPr>
        <p:spPr>
          <a:xfrm>
            <a:off x="10021594" y="2307524"/>
            <a:ext cx="1636940" cy="246221"/>
          </a:xfrm>
          <a:prstGeom prst="rect">
            <a:avLst/>
          </a:prstGeom>
          <a:noFill/>
        </p:spPr>
        <p:txBody>
          <a:bodyPr wrap="square" lIns="0" tIns="0" rIns="0" bIns="0" rtlCol="0">
            <a:spAutoFit/>
          </a:bodyPr>
          <a:lstStyle/>
          <a:p>
            <a:pPr algn="l">
              <a:spcBef>
                <a:spcPts val="432"/>
              </a:spcBef>
            </a:pPr>
            <a:r>
              <a:rPr lang="en-US" dirty="0" err="1">
                <a:latin typeface="+mn-lt"/>
              </a:rPr>
              <a:t>Xenobot</a:t>
            </a:r>
            <a:endParaRPr lang="en-US" dirty="0">
              <a:latin typeface="+mn-lt"/>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57232" y="3204046"/>
            <a:ext cx="2324100" cy="1962150"/>
          </a:xfrm>
          <a:prstGeom prst="rect">
            <a:avLst/>
          </a:prstGeom>
        </p:spPr>
      </p:pic>
      <p:sp>
        <p:nvSpPr>
          <p:cNvPr id="24" name="TextBox 23"/>
          <p:cNvSpPr txBox="1"/>
          <p:nvPr/>
        </p:nvSpPr>
        <p:spPr>
          <a:xfrm>
            <a:off x="10199662" y="5381174"/>
            <a:ext cx="1636940" cy="246221"/>
          </a:xfrm>
          <a:prstGeom prst="rect">
            <a:avLst/>
          </a:prstGeom>
          <a:noFill/>
        </p:spPr>
        <p:txBody>
          <a:bodyPr wrap="square" lIns="0" tIns="0" rIns="0" bIns="0" rtlCol="0">
            <a:spAutoFit/>
          </a:bodyPr>
          <a:lstStyle/>
          <a:p>
            <a:pPr algn="l">
              <a:spcBef>
                <a:spcPts val="432"/>
              </a:spcBef>
            </a:pPr>
            <a:r>
              <a:rPr lang="en-US" dirty="0">
                <a:latin typeface="+mn-lt"/>
              </a:rPr>
              <a:t>Prion</a:t>
            </a:r>
          </a:p>
        </p:txBody>
      </p:sp>
      <p:sp>
        <p:nvSpPr>
          <p:cNvPr id="3" name="TextBox 2"/>
          <p:cNvSpPr txBox="1"/>
          <p:nvPr/>
        </p:nvSpPr>
        <p:spPr>
          <a:xfrm>
            <a:off x="1626897" y="5830675"/>
            <a:ext cx="9036128" cy="666849"/>
          </a:xfrm>
          <a:prstGeom prst="rect">
            <a:avLst/>
          </a:prstGeom>
          <a:noFill/>
        </p:spPr>
        <p:txBody>
          <a:bodyPr wrap="none" lIns="0" tIns="0" rIns="0" bIns="0" rtlCol="0">
            <a:spAutoFit/>
          </a:bodyPr>
          <a:lstStyle/>
          <a:p>
            <a:pPr algn="l">
              <a:spcBef>
                <a:spcPts val="432"/>
              </a:spcBef>
            </a:pPr>
            <a:r>
              <a:rPr lang="en-US" sz="2000" dirty="0">
                <a:latin typeface="+mn-lt"/>
              </a:rPr>
              <a:t>NASA: Life is a self-sustaining chemical system capable of Darwinian evolution.</a:t>
            </a:r>
          </a:p>
          <a:p>
            <a:pPr algn="l">
              <a:spcBef>
                <a:spcPts val="432"/>
              </a:spcBef>
            </a:pPr>
            <a:r>
              <a:rPr lang="en-US" sz="2000" dirty="0">
                <a:latin typeface="+mn-lt"/>
              </a:rPr>
              <a:t>But: No universally accepted definition of life!</a:t>
            </a:r>
          </a:p>
        </p:txBody>
      </p:sp>
    </p:spTree>
    <p:extLst>
      <p:ext uri="{BB962C8B-B14F-4D97-AF65-F5344CB8AC3E}">
        <p14:creationId xmlns:p14="http://schemas.microsoft.com/office/powerpoint/2010/main" val="4090174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003" y="449290"/>
            <a:ext cx="9312374" cy="490123"/>
          </a:xfrm>
        </p:spPr>
        <p:txBody>
          <a:bodyPr/>
          <a:lstStyle/>
          <a:p>
            <a:pPr algn="ctr"/>
            <a:r>
              <a:rPr lang="en-US" dirty="0"/>
              <a:t>Characteristics of living systems</a:t>
            </a:r>
            <a:br>
              <a:rPr lang="en-US" dirty="0"/>
            </a:br>
            <a:r>
              <a:rPr lang="en-US" sz="2000" dirty="0"/>
              <a:t>(of which we all agree that they are alive)</a:t>
            </a:r>
          </a:p>
        </p:txBody>
      </p:sp>
      <p:sp>
        <p:nvSpPr>
          <p:cNvPr id="3" name="Content Placeholder 2"/>
          <p:cNvSpPr>
            <a:spLocks noGrp="1"/>
          </p:cNvSpPr>
          <p:nvPr>
            <p:ph idx="1"/>
          </p:nvPr>
        </p:nvSpPr>
        <p:spPr>
          <a:xfrm>
            <a:off x="766614" y="1700808"/>
            <a:ext cx="9312374" cy="4612098"/>
          </a:xfrm>
        </p:spPr>
        <p:txBody>
          <a:bodyPr/>
          <a:lstStyle/>
          <a:p>
            <a:r>
              <a:rPr lang="en-US" dirty="0"/>
              <a:t>Out of thermodynamic equilibrium, constant flux of matter and energy (metabolism), steady state, thermodynamic equilibrium = death</a:t>
            </a:r>
          </a:p>
          <a:p>
            <a:endParaRPr lang="en-US" dirty="0"/>
          </a:p>
          <a:p>
            <a:pPr marL="0" indent="0">
              <a:buNone/>
            </a:pPr>
            <a:endParaRPr lang="en-US" dirty="0"/>
          </a:p>
          <a:p>
            <a:r>
              <a:rPr lang="en-US" dirty="0"/>
              <a:t>Appear to violate the second law of thermodynamics (but of course they do not)</a:t>
            </a:r>
          </a:p>
          <a:p>
            <a:pPr marL="0" indent="0">
              <a:buNone/>
            </a:pPr>
            <a:r>
              <a:rPr lang="en-US" dirty="0"/>
              <a:t>Local decrease in entropy paid for by larger increase somewhere else</a:t>
            </a:r>
          </a:p>
          <a:p>
            <a:endParaRPr lang="en-US" dirty="0"/>
          </a:p>
          <a:p>
            <a:pPr marL="0" indent="0">
              <a:buNone/>
            </a:pPr>
            <a:endParaRPr lang="en-US" dirty="0"/>
          </a:p>
          <a:p>
            <a:r>
              <a:rPr lang="en-US" dirty="0"/>
              <a:t>Evolution from simple to complex</a:t>
            </a:r>
          </a:p>
          <a:p>
            <a:pPr marL="0" indent="0">
              <a:buNone/>
            </a:pPr>
            <a:r>
              <a:rPr lang="en-US" dirty="0"/>
              <a:t>(at least in the beginning)</a:t>
            </a:r>
          </a:p>
          <a:p>
            <a:endParaRPr lang="en-US" dirty="0"/>
          </a:p>
          <a:p>
            <a:endParaRPr lang="en-US" dirty="0"/>
          </a:p>
          <a:p>
            <a:r>
              <a:rPr lang="en-US" dirty="0"/>
              <a:t>Cellular </a:t>
            </a:r>
            <a:r>
              <a:rPr lang="en-US" dirty="0" err="1"/>
              <a:t>organisations</a:t>
            </a:r>
            <a:endParaRPr lang="en-US" dirty="0"/>
          </a:p>
          <a:p>
            <a:pPr marL="0" indent="0">
              <a:buNone/>
            </a:pPr>
            <a:r>
              <a:rPr lang="en-US" dirty="0"/>
              <a:t>Separate “inside” from “outside”</a:t>
            </a:r>
          </a:p>
          <a:p>
            <a:endParaRPr lang="en-US" dirty="0"/>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29</a:t>
            </a:fld>
            <a:endParaRPr lang="en-GB" dirty="0"/>
          </a:p>
        </p:txBody>
      </p:sp>
      <p:pic>
        <p:nvPicPr>
          <p:cNvPr id="6" name="Picture 5"/>
          <p:cNvPicPr>
            <a:picLocks noChangeAspect="1"/>
          </p:cNvPicPr>
          <p:nvPr/>
        </p:nvPicPr>
        <p:blipFill>
          <a:blip r:embed="rId3"/>
          <a:stretch>
            <a:fillRect/>
          </a:stretch>
        </p:blipFill>
        <p:spPr>
          <a:xfrm>
            <a:off x="9551590" y="692696"/>
            <a:ext cx="2088232" cy="2280499"/>
          </a:xfrm>
          <a:prstGeom prst="rect">
            <a:avLst/>
          </a:prstGeom>
        </p:spPr>
      </p:pic>
      <p:pic>
        <p:nvPicPr>
          <p:cNvPr id="7" name="Picture 6"/>
          <p:cNvPicPr>
            <a:picLocks noChangeAspect="1"/>
          </p:cNvPicPr>
          <p:nvPr/>
        </p:nvPicPr>
        <p:blipFill>
          <a:blip r:embed="rId4"/>
          <a:stretch>
            <a:fillRect/>
          </a:stretch>
        </p:blipFill>
        <p:spPr>
          <a:xfrm>
            <a:off x="8255446" y="2204864"/>
            <a:ext cx="2028825" cy="55245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9542" y="3202585"/>
            <a:ext cx="2520280" cy="1186715"/>
          </a:xfrm>
          <a:prstGeom prst="rect">
            <a:avLst/>
          </a:prstGeom>
        </p:spPr>
      </p:pic>
      <p:pic>
        <p:nvPicPr>
          <p:cNvPr id="9" name="Picture 8"/>
          <p:cNvPicPr>
            <a:picLocks noChangeAspect="1"/>
          </p:cNvPicPr>
          <p:nvPr/>
        </p:nvPicPr>
        <p:blipFill>
          <a:blip r:embed="rId6"/>
          <a:stretch>
            <a:fillRect/>
          </a:stretch>
        </p:blipFill>
        <p:spPr>
          <a:xfrm>
            <a:off x="4799062" y="4941168"/>
            <a:ext cx="763839" cy="1371738"/>
          </a:xfrm>
          <a:prstGeom prst="rect">
            <a:avLst/>
          </a:prstGeom>
        </p:spPr>
      </p:pic>
      <p:pic>
        <p:nvPicPr>
          <p:cNvPr id="10" name="Picture 9"/>
          <p:cNvPicPr>
            <a:picLocks noChangeAspect="1"/>
          </p:cNvPicPr>
          <p:nvPr/>
        </p:nvPicPr>
        <p:blipFill>
          <a:blip r:embed="rId7"/>
          <a:stretch>
            <a:fillRect/>
          </a:stretch>
        </p:blipFill>
        <p:spPr>
          <a:xfrm>
            <a:off x="6455246" y="4941168"/>
            <a:ext cx="1285956" cy="1299730"/>
          </a:xfrm>
          <a:prstGeom prst="rect">
            <a:avLst/>
          </a:prstGeom>
        </p:spPr>
      </p:pic>
      <p:pic>
        <p:nvPicPr>
          <p:cNvPr id="11" name="Picture 10"/>
          <p:cNvPicPr>
            <a:picLocks noChangeAspect="1"/>
          </p:cNvPicPr>
          <p:nvPr/>
        </p:nvPicPr>
        <p:blipFill>
          <a:blip r:embed="rId8"/>
          <a:stretch>
            <a:fillRect/>
          </a:stretch>
        </p:blipFill>
        <p:spPr>
          <a:xfrm>
            <a:off x="9236241" y="4941168"/>
            <a:ext cx="1685493" cy="1144931"/>
          </a:xfrm>
          <a:prstGeom prst="rect">
            <a:avLst/>
          </a:prstGeom>
        </p:spPr>
      </p:pic>
      <p:pic>
        <p:nvPicPr>
          <p:cNvPr id="12" name="Picture 11"/>
          <p:cNvPicPr>
            <a:picLocks noChangeAspect="1"/>
          </p:cNvPicPr>
          <p:nvPr/>
        </p:nvPicPr>
        <p:blipFill>
          <a:blip r:embed="rId9"/>
          <a:stretch>
            <a:fillRect/>
          </a:stretch>
        </p:blipFill>
        <p:spPr>
          <a:xfrm>
            <a:off x="6527254" y="3841651"/>
            <a:ext cx="943085" cy="885473"/>
          </a:xfrm>
          <a:prstGeom prst="rect">
            <a:avLst/>
          </a:prstGeom>
        </p:spPr>
      </p:pic>
      <p:sp>
        <p:nvSpPr>
          <p:cNvPr id="13" name="TextBox 12"/>
          <p:cNvSpPr txBox="1"/>
          <p:nvPr/>
        </p:nvSpPr>
        <p:spPr>
          <a:xfrm>
            <a:off x="7440689" y="4424041"/>
            <a:ext cx="1512168" cy="297517"/>
          </a:xfrm>
          <a:prstGeom prst="rect">
            <a:avLst/>
          </a:prstGeom>
          <a:noFill/>
        </p:spPr>
        <p:txBody>
          <a:bodyPr wrap="square" lIns="0" tIns="0" rIns="0" bIns="0" rtlCol="0">
            <a:spAutoFit/>
          </a:bodyPr>
          <a:lstStyle/>
          <a:p>
            <a:pPr algn="l">
              <a:spcBef>
                <a:spcPts val="432"/>
              </a:spcBef>
            </a:pPr>
            <a:r>
              <a:rPr lang="en-US" sz="800" dirty="0">
                <a:latin typeface="+mn-lt"/>
              </a:rPr>
              <a:t>Zhou and </a:t>
            </a:r>
            <a:r>
              <a:rPr lang="en-US" sz="800" dirty="0" err="1">
                <a:latin typeface="+mn-lt"/>
              </a:rPr>
              <a:t>Sazanov</a:t>
            </a:r>
            <a:r>
              <a:rPr lang="en-US" sz="800" dirty="0">
                <a:latin typeface="+mn-lt"/>
              </a:rPr>
              <a:t>, </a:t>
            </a:r>
          </a:p>
          <a:p>
            <a:pPr algn="l">
              <a:spcBef>
                <a:spcPts val="432"/>
              </a:spcBef>
            </a:pPr>
            <a:r>
              <a:rPr lang="en-US" sz="800" dirty="0">
                <a:latin typeface="+mn-lt"/>
              </a:rPr>
              <a:t>Science 2019</a:t>
            </a:r>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5940" y="3959012"/>
            <a:ext cx="616350" cy="745784"/>
          </a:xfrm>
          <a:prstGeom prst="rect">
            <a:avLst/>
          </a:prstGeom>
        </p:spPr>
      </p:pic>
      <p:cxnSp>
        <p:nvCxnSpPr>
          <p:cNvPr id="16" name="Straight Arrow Connector 15"/>
          <p:cNvCxnSpPr/>
          <p:nvPr/>
        </p:nvCxnSpPr>
        <p:spPr bwMode="auto">
          <a:xfrm>
            <a:off x="5951190" y="4331904"/>
            <a:ext cx="504056"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a:off x="5762290" y="5627037"/>
            <a:ext cx="548940"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a:off x="8269008" y="5558067"/>
            <a:ext cx="548940"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9129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2998" y="2780928"/>
            <a:ext cx="3600400" cy="634139"/>
          </a:xfrm>
        </p:spPr>
        <p:txBody>
          <a:bodyPr/>
          <a:lstStyle/>
          <a:p>
            <a:r>
              <a:rPr lang="en-US" dirty="0"/>
              <a:t>And who are you?</a:t>
            </a:r>
          </a:p>
        </p:txBody>
      </p:sp>
      <p:sp>
        <p:nvSpPr>
          <p:cNvPr id="4" name="Slide Number Placeholder 3"/>
          <p:cNvSpPr>
            <a:spLocks noGrp="1"/>
          </p:cNvSpPr>
          <p:nvPr>
            <p:ph type="sldNum" sz="quarter" idx="11"/>
          </p:nvPr>
        </p:nvSpPr>
        <p:spPr/>
        <p:txBody>
          <a:bodyPr/>
          <a:lstStyle/>
          <a:p>
            <a:fld id="{103EA872-A674-449B-A120-B97244F8E91D}" type="slidenum">
              <a:rPr lang="en-GB" smtClean="0"/>
              <a:pPr/>
              <a:t>3</a:t>
            </a:fld>
            <a:endParaRPr lang="en-GB" dirty="0"/>
          </a:p>
        </p:txBody>
      </p:sp>
    </p:spTree>
    <p:extLst>
      <p:ext uri="{BB962C8B-B14F-4D97-AF65-F5344CB8AC3E}">
        <p14:creationId xmlns:p14="http://schemas.microsoft.com/office/powerpoint/2010/main" val="2931582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54" y="281771"/>
            <a:ext cx="10945216" cy="490123"/>
          </a:xfrm>
        </p:spPr>
        <p:txBody>
          <a:bodyPr/>
          <a:lstStyle/>
          <a:p>
            <a:r>
              <a:rPr lang="en-US" dirty="0"/>
              <a:t>Forms of energy that life can harvest from the environment</a:t>
            </a:r>
          </a:p>
        </p:txBody>
      </p:sp>
      <p:sp>
        <p:nvSpPr>
          <p:cNvPr id="3" name="Content Placeholder 2"/>
          <p:cNvSpPr>
            <a:spLocks noGrp="1"/>
          </p:cNvSpPr>
          <p:nvPr>
            <p:ph idx="1"/>
          </p:nvPr>
        </p:nvSpPr>
        <p:spPr>
          <a:xfrm>
            <a:off x="1342678" y="1556792"/>
            <a:ext cx="9312374" cy="4545578"/>
          </a:xfrm>
        </p:spPr>
        <p:txBody>
          <a:bodyPr/>
          <a:lstStyle/>
          <a:p>
            <a:r>
              <a:rPr lang="en-US" dirty="0"/>
              <a:t>light (photosynthesis, not at the origin of life!)</a:t>
            </a:r>
          </a:p>
          <a:p>
            <a:pPr marL="0" indent="0">
              <a:buNone/>
            </a:pPr>
            <a:endParaRPr lang="en-US" dirty="0"/>
          </a:p>
          <a:p>
            <a:endParaRPr lang="en-US" dirty="0"/>
          </a:p>
          <a:p>
            <a:r>
              <a:rPr lang="en-US" dirty="0"/>
              <a:t>energy rich inorganic compounds (</a:t>
            </a:r>
            <a:r>
              <a:rPr lang="en-US" dirty="0" err="1"/>
              <a:t>chemolithotrophy</a:t>
            </a:r>
            <a:r>
              <a:rPr lang="en-US" dirty="0"/>
              <a:t>)</a:t>
            </a:r>
          </a:p>
          <a:p>
            <a:pPr marL="0" indent="0">
              <a:buNone/>
            </a:pPr>
            <a:endParaRPr lang="en-US" dirty="0"/>
          </a:p>
          <a:p>
            <a:endParaRPr lang="en-US" dirty="0"/>
          </a:p>
          <a:p>
            <a:r>
              <a:rPr lang="en-US" dirty="0"/>
              <a:t>energy-rich organic compounds (</a:t>
            </a:r>
            <a:r>
              <a:rPr lang="en-US" dirty="0" err="1"/>
              <a:t>chemoorganotrophy</a:t>
            </a:r>
            <a:r>
              <a:rPr lang="en-US" dirty="0"/>
              <a:t>)</a:t>
            </a:r>
          </a:p>
          <a:p>
            <a:pPr marL="0" indent="0">
              <a:buNone/>
            </a:pPr>
            <a:endParaRPr lang="en-US" dirty="0"/>
          </a:p>
          <a:p>
            <a:endParaRPr lang="en-US" dirty="0"/>
          </a:p>
          <a:p>
            <a:r>
              <a:rPr lang="en-US" dirty="0"/>
              <a:t>potentially gradients in chemical species and temperature in the environment</a:t>
            </a:r>
          </a:p>
          <a:p>
            <a:pPr marL="0" indent="0">
              <a:buNone/>
            </a:pPr>
            <a:r>
              <a:rPr lang="en-US" dirty="0"/>
              <a:t>(postulated for early organisms)</a:t>
            </a:r>
          </a:p>
          <a:p>
            <a:pPr marL="0" indent="0">
              <a:buNone/>
            </a:pPr>
            <a:endParaRPr lang="en-US" dirty="0"/>
          </a:p>
          <a:p>
            <a:pPr marL="0" indent="0">
              <a:buNone/>
            </a:pPr>
            <a:r>
              <a:rPr lang="en-US" b="1"/>
              <a:t>Life is </a:t>
            </a:r>
            <a:r>
              <a:rPr lang="en-US" b="1" dirty="0"/>
              <a:t>an interplay between anabolism (building complex molecules, use energy) and catabolism (break down complex molecules, release energy)</a:t>
            </a:r>
          </a:p>
          <a:p>
            <a:pPr marL="0" indent="0">
              <a:buNone/>
            </a:pPr>
            <a:endParaRPr lang="en-US" dirty="0"/>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30</a:t>
            </a:fld>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8494" y="2369973"/>
            <a:ext cx="720080" cy="761623"/>
          </a:xfrm>
          <a:prstGeom prst="rect">
            <a:avLst/>
          </a:prstGeom>
        </p:spPr>
      </p:pic>
      <p:sp>
        <p:nvSpPr>
          <p:cNvPr id="6" name="TextBox 5"/>
          <p:cNvSpPr txBox="1"/>
          <p:nvPr/>
        </p:nvSpPr>
        <p:spPr>
          <a:xfrm>
            <a:off x="7960570" y="2890405"/>
            <a:ext cx="1158972" cy="246221"/>
          </a:xfrm>
          <a:prstGeom prst="rect">
            <a:avLst/>
          </a:prstGeom>
          <a:noFill/>
        </p:spPr>
        <p:txBody>
          <a:bodyPr wrap="none" lIns="0" tIns="0" rIns="0" bIns="0" rtlCol="0">
            <a:spAutoFit/>
          </a:bodyPr>
          <a:lstStyle/>
          <a:p>
            <a:pPr algn="l">
              <a:spcBef>
                <a:spcPts val="432"/>
              </a:spcBef>
            </a:pPr>
            <a:r>
              <a:rPr lang="en-US" dirty="0">
                <a:latin typeface="+mn-lt"/>
              </a:rPr>
              <a:t>Pyrite - FeS</a:t>
            </a:r>
            <a:r>
              <a:rPr lang="en-US" baseline="-25000" dirty="0">
                <a:latin typeface="+mn-lt"/>
              </a:rPr>
              <a:t>2</a:t>
            </a:r>
          </a:p>
        </p:txBody>
      </p:sp>
      <p:pic>
        <p:nvPicPr>
          <p:cNvPr id="7" name="Picture 6"/>
          <p:cNvPicPr>
            <a:picLocks noChangeAspect="1"/>
          </p:cNvPicPr>
          <p:nvPr/>
        </p:nvPicPr>
        <p:blipFill>
          <a:blip r:embed="rId4"/>
          <a:stretch>
            <a:fillRect/>
          </a:stretch>
        </p:blipFill>
        <p:spPr>
          <a:xfrm>
            <a:off x="8471470" y="959787"/>
            <a:ext cx="1080120" cy="179099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5326" y="3384468"/>
            <a:ext cx="952469" cy="822771"/>
          </a:xfrm>
          <a:prstGeom prst="rect">
            <a:avLst/>
          </a:prstGeom>
        </p:spPr>
      </p:pic>
    </p:spTree>
    <p:extLst>
      <p:ext uri="{BB962C8B-B14F-4D97-AF65-F5344CB8AC3E}">
        <p14:creationId xmlns:p14="http://schemas.microsoft.com/office/powerpoint/2010/main" val="2379671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6774" y="402317"/>
            <a:ext cx="9023685" cy="490123"/>
          </a:xfrm>
        </p:spPr>
        <p:txBody>
          <a:bodyPr/>
          <a:lstStyle/>
          <a:p>
            <a:r>
              <a:rPr lang="en-US" dirty="0"/>
              <a:t>How is energy stored/converted in living systems</a:t>
            </a:r>
          </a:p>
        </p:txBody>
      </p:sp>
      <p:sp>
        <p:nvSpPr>
          <p:cNvPr id="3" name="Content Placeholder 2"/>
          <p:cNvSpPr>
            <a:spLocks noGrp="1"/>
          </p:cNvSpPr>
          <p:nvPr>
            <p:ph idx="1"/>
          </p:nvPr>
        </p:nvSpPr>
        <p:spPr>
          <a:xfrm>
            <a:off x="360547" y="1484783"/>
            <a:ext cx="9312374" cy="4562183"/>
          </a:xfrm>
        </p:spPr>
        <p:txBody>
          <a:bodyPr/>
          <a:lstStyle/>
          <a:p>
            <a:r>
              <a:rPr lang="en-US" dirty="0"/>
              <a:t>gradients of ions (salt ions, protons)</a:t>
            </a:r>
          </a:p>
          <a:p>
            <a:pPr marL="0" indent="0">
              <a:buNone/>
            </a:pPr>
            <a:endParaRPr lang="en-US" dirty="0"/>
          </a:p>
          <a:p>
            <a:pPr marL="0" indent="0">
              <a:buNone/>
            </a:pPr>
            <a:endParaRPr lang="en-US" dirty="0"/>
          </a:p>
          <a:p>
            <a:endParaRPr lang="en-US" dirty="0"/>
          </a:p>
          <a:p>
            <a:r>
              <a:rPr lang="en-US" dirty="0"/>
              <a:t>long-lived energy rich molecules (fat, starch)</a:t>
            </a:r>
          </a:p>
          <a:p>
            <a:endParaRPr lang="en-US" dirty="0"/>
          </a:p>
          <a:p>
            <a:pPr marL="0" indent="0">
              <a:buNone/>
            </a:pPr>
            <a:endParaRPr lang="en-US" dirty="0"/>
          </a:p>
          <a:p>
            <a:endParaRPr lang="en-US" dirty="0"/>
          </a:p>
          <a:p>
            <a:r>
              <a:rPr lang="en-US" dirty="0"/>
              <a:t>short-lived energy rich molecules (ATP, </a:t>
            </a:r>
            <a:r>
              <a:rPr lang="en-US" dirty="0" err="1"/>
              <a:t>NADH</a:t>
            </a:r>
            <a:r>
              <a:rPr lang="en-US" dirty="0"/>
              <a:t>)</a:t>
            </a:r>
          </a:p>
        </p:txBody>
      </p:sp>
      <p:sp>
        <p:nvSpPr>
          <p:cNvPr id="4" name="Slide Number Placeholder 3"/>
          <p:cNvSpPr>
            <a:spLocks noGrp="1"/>
          </p:cNvSpPr>
          <p:nvPr>
            <p:ph type="sldNum" sz="quarter" idx="11"/>
          </p:nvPr>
        </p:nvSpPr>
        <p:spPr/>
        <p:txBody>
          <a:bodyPr/>
          <a:lstStyle/>
          <a:p>
            <a:fld id="{103EA872-A674-449B-A120-B97244F8E91D}" type="slidenum">
              <a:rPr lang="en-GB" smtClean="0"/>
              <a:pPr/>
              <a:t>31</a:t>
            </a:fld>
            <a:endParaRPr lang="en-GB" dirty="0"/>
          </a:p>
        </p:txBody>
      </p:sp>
      <p:pic>
        <p:nvPicPr>
          <p:cNvPr id="5" name="Picture 4" descr="The chemical structures of NAD+ and NADH are presented, showing the difference between the oxidized and reduced forms, respectively."/>
          <p:cNvPicPr>
            <a:picLocks noChangeAspect="1"/>
          </p:cNvPicPr>
          <p:nvPr/>
        </p:nvPicPr>
        <p:blipFill>
          <a:blip r:embed="rId3"/>
          <a:stretch>
            <a:fillRect/>
          </a:stretch>
        </p:blipFill>
        <p:spPr>
          <a:xfrm>
            <a:off x="5519142" y="4149080"/>
            <a:ext cx="2644910" cy="2090949"/>
          </a:xfrm>
          <a:prstGeom prst="rect">
            <a:avLst/>
          </a:prstGeom>
        </p:spPr>
      </p:pic>
      <p:pic>
        <p:nvPicPr>
          <p:cNvPr id="6" name="Picture 5"/>
          <p:cNvPicPr>
            <a:picLocks noChangeAspect="1"/>
          </p:cNvPicPr>
          <p:nvPr/>
        </p:nvPicPr>
        <p:blipFill>
          <a:blip r:embed="rId4"/>
          <a:stretch>
            <a:fillRect/>
          </a:stretch>
        </p:blipFill>
        <p:spPr>
          <a:xfrm>
            <a:off x="6168888" y="1275646"/>
            <a:ext cx="2072791" cy="249022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7951" y="4455970"/>
            <a:ext cx="2503262" cy="1234682"/>
          </a:xfrm>
          <a:prstGeom prst="rect">
            <a:avLst/>
          </a:prstGeom>
        </p:spPr>
      </p:pic>
      <p:sp>
        <p:nvSpPr>
          <p:cNvPr id="8" name="TextBox 7"/>
          <p:cNvSpPr txBox="1"/>
          <p:nvPr/>
        </p:nvSpPr>
        <p:spPr>
          <a:xfrm>
            <a:off x="9131445" y="5540962"/>
            <a:ext cx="382284" cy="246221"/>
          </a:xfrm>
          <a:prstGeom prst="rect">
            <a:avLst/>
          </a:prstGeom>
          <a:noFill/>
        </p:spPr>
        <p:txBody>
          <a:bodyPr wrap="none" lIns="0" tIns="0" rIns="0" bIns="0" rtlCol="0">
            <a:spAutoFit/>
          </a:bodyPr>
          <a:lstStyle/>
          <a:p>
            <a:pPr algn="l">
              <a:spcBef>
                <a:spcPts val="432"/>
              </a:spcBef>
            </a:pPr>
            <a:r>
              <a:rPr lang="en-US" dirty="0">
                <a:latin typeface="+mn-lt"/>
              </a:rPr>
              <a:t>ATP</a:t>
            </a:r>
          </a:p>
        </p:txBody>
      </p:sp>
    </p:spTree>
    <p:extLst>
      <p:ext uri="{BB962C8B-B14F-4D97-AF65-F5344CB8AC3E}">
        <p14:creationId xmlns:p14="http://schemas.microsoft.com/office/powerpoint/2010/main" val="1707035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4766" y="476672"/>
            <a:ext cx="8136904" cy="562131"/>
          </a:xfrm>
        </p:spPr>
        <p:txBody>
          <a:bodyPr/>
          <a:lstStyle/>
          <a:p>
            <a:r>
              <a:rPr lang="en-US" dirty="0"/>
              <a:t>What is energy used for by living systems?</a:t>
            </a:r>
          </a:p>
        </p:txBody>
      </p:sp>
      <p:sp>
        <p:nvSpPr>
          <p:cNvPr id="3" name="Content Placeholder 2"/>
          <p:cNvSpPr>
            <a:spLocks noGrp="1"/>
          </p:cNvSpPr>
          <p:nvPr>
            <p:ph idx="1"/>
          </p:nvPr>
        </p:nvSpPr>
        <p:spPr>
          <a:xfrm>
            <a:off x="838622" y="1340768"/>
            <a:ext cx="9312374" cy="1074528"/>
          </a:xfrm>
        </p:spPr>
        <p:txBody>
          <a:bodyPr/>
          <a:lstStyle/>
          <a:p>
            <a:pPr>
              <a:buFontTx/>
              <a:buChar char="-"/>
            </a:pPr>
            <a:r>
              <a:rPr lang="en-US" dirty="0"/>
              <a:t>synthesis of chemical substances</a:t>
            </a:r>
          </a:p>
          <a:p>
            <a:pPr>
              <a:buFontTx/>
              <a:buChar char="-"/>
            </a:pPr>
            <a:r>
              <a:rPr lang="en-US" dirty="0"/>
              <a:t>molecular movement – directed (work) and disordered (heat)</a:t>
            </a:r>
          </a:p>
          <a:p>
            <a:pPr>
              <a:buFontTx/>
              <a:buChar char="-"/>
            </a:pPr>
            <a:r>
              <a:rPr lang="en-US" dirty="0"/>
              <a:t>information processing and computation</a:t>
            </a:r>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32</a:t>
            </a:fld>
            <a:endParaRPr lang="en-GB" dirty="0"/>
          </a:p>
        </p:txBody>
      </p:sp>
      <p:pic>
        <p:nvPicPr>
          <p:cNvPr id="5" name="Medi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0670" y="2924944"/>
            <a:ext cx="4673600" cy="3149600"/>
          </a:xfrm>
          <a:prstGeom prst="rect">
            <a:avLst/>
          </a:prstGeom>
        </p:spPr>
      </p:pic>
      <p:sp>
        <p:nvSpPr>
          <p:cNvPr id="6" name="TextBox 5"/>
          <p:cNvSpPr txBox="1"/>
          <p:nvPr/>
        </p:nvSpPr>
        <p:spPr>
          <a:xfrm>
            <a:off x="6391039" y="2915208"/>
            <a:ext cx="5608823" cy="2472472"/>
          </a:xfrm>
          <a:prstGeom prst="rect">
            <a:avLst/>
          </a:prstGeom>
          <a:noFill/>
        </p:spPr>
        <p:txBody>
          <a:bodyPr wrap="square" lIns="0" tIns="0" rIns="0" bIns="0" rtlCol="0">
            <a:spAutoFit/>
          </a:bodyPr>
          <a:lstStyle/>
          <a:p>
            <a:pPr algn="l">
              <a:spcBef>
                <a:spcPts val="432"/>
              </a:spcBef>
            </a:pPr>
            <a:r>
              <a:rPr lang="en-US" sz="1800" dirty="0">
                <a:latin typeface="+mn-lt"/>
              </a:rPr>
              <a:t>Examples:</a:t>
            </a:r>
          </a:p>
          <a:p>
            <a:pPr algn="l">
              <a:spcBef>
                <a:spcPts val="432"/>
              </a:spcBef>
            </a:pPr>
            <a:r>
              <a:rPr lang="en-US" sz="1800" u="sng" dirty="0">
                <a:latin typeface="+mn-lt"/>
              </a:rPr>
              <a:t>Energy efficiency of brain vs. computer/</a:t>
            </a:r>
            <a:r>
              <a:rPr lang="en-US" sz="1800" u="sng" dirty="0" err="1">
                <a:latin typeface="+mn-lt"/>
              </a:rPr>
              <a:t>LLM</a:t>
            </a:r>
            <a:endParaRPr lang="en-US" sz="1800" u="sng" dirty="0">
              <a:latin typeface="+mn-lt"/>
            </a:endParaRPr>
          </a:p>
          <a:p>
            <a:pPr algn="l">
              <a:spcBef>
                <a:spcPts val="432"/>
              </a:spcBef>
            </a:pPr>
            <a:r>
              <a:rPr lang="en-US" sz="1800" dirty="0">
                <a:latin typeface="+mn-lt"/>
              </a:rPr>
              <a:t>You want to know more about how the brain works? Chose the SIM track</a:t>
            </a:r>
          </a:p>
          <a:p>
            <a:pPr algn="l">
              <a:spcBef>
                <a:spcPts val="432"/>
              </a:spcBef>
            </a:pPr>
            <a:endParaRPr lang="en-US" sz="1800" dirty="0">
              <a:latin typeface="+mn-lt"/>
            </a:endParaRPr>
          </a:p>
          <a:p>
            <a:pPr algn="l">
              <a:spcBef>
                <a:spcPts val="432"/>
              </a:spcBef>
            </a:pPr>
            <a:r>
              <a:rPr lang="en-US" sz="1800" u="sng" dirty="0">
                <a:latin typeface="+mn-lt"/>
              </a:rPr>
              <a:t>Energy efficiency of muscles</a:t>
            </a:r>
          </a:p>
          <a:p>
            <a:pPr algn="l">
              <a:spcBef>
                <a:spcPts val="432"/>
              </a:spcBef>
            </a:pPr>
            <a:r>
              <a:rPr lang="en-US" sz="1800" dirty="0">
                <a:latin typeface="+mn-lt"/>
              </a:rPr>
              <a:t>You want to know more about how molecular machines (do) work? Chose the </a:t>
            </a:r>
            <a:r>
              <a:rPr lang="en-US" sz="1800" dirty="0" err="1">
                <a:latin typeface="+mn-lt"/>
              </a:rPr>
              <a:t>MIM</a:t>
            </a:r>
            <a:r>
              <a:rPr lang="en-US" sz="1800" dirty="0">
                <a:latin typeface="+mn-lt"/>
              </a:rPr>
              <a:t> track</a:t>
            </a:r>
          </a:p>
        </p:txBody>
      </p:sp>
    </p:spTree>
    <p:extLst>
      <p:ext uri="{BB962C8B-B14F-4D97-AF65-F5344CB8AC3E}">
        <p14:creationId xmlns:p14="http://schemas.microsoft.com/office/powerpoint/2010/main" val="9878732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798" y="260648"/>
            <a:ext cx="7560840" cy="634139"/>
          </a:xfrm>
        </p:spPr>
        <p:txBody>
          <a:bodyPr/>
          <a:lstStyle/>
          <a:p>
            <a:r>
              <a:rPr lang="en-US" dirty="0"/>
              <a:t>The necessary conditions for (active) life</a:t>
            </a:r>
          </a:p>
        </p:txBody>
      </p:sp>
      <p:sp>
        <p:nvSpPr>
          <p:cNvPr id="3" name="Content Placeholder 2"/>
          <p:cNvSpPr>
            <a:spLocks noGrp="1"/>
          </p:cNvSpPr>
          <p:nvPr>
            <p:ph idx="1"/>
          </p:nvPr>
        </p:nvSpPr>
        <p:spPr>
          <a:xfrm>
            <a:off x="838622" y="1268760"/>
            <a:ext cx="9312374" cy="4545578"/>
          </a:xfrm>
        </p:spPr>
        <p:txBody>
          <a:bodyPr/>
          <a:lstStyle/>
          <a:p>
            <a:pPr marL="0" indent="0">
              <a:buNone/>
            </a:pPr>
            <a:r>
              <a:rPr lang="en-US" sz="2000" dirty="0"/>
              <a:t>Life (as we know it) requires:</a:t>
            </a:r>
          </a:p>
          <a:p>
            <a:r>
              <a:rPr lang="en-US" sz="2000" dirty="0"/>
              <a:t>liquid water</a:t>
            </a:r>
          </a:p>
          <a:p>
            <a:r>
              <a:rPr lang="en-US" sz="2000" dirty="0"/>
              <a:t>an energy source</a:t>
            </a:r>
          </a:p>
          <a:p>
            <a:r>
              <a:rPr lang="en-US" sz="2000" dirty="0"/>
              <a:t>temperatures compatible with biomolecules</a:t>
            </a:r>
          </a:p>
          <a:p>
            <a:endParaRPr lang="en-US" dirty="0"/>
          </a:p>
          <a:p>
            <a:pPr marL="0" indent="0">
              <a:buNone/>
            </a:pPr>
            <a:r>
              <a:rPr lang="en-US" sz="2000" dirty="0"/>
              <a:t>Things that may have helped for life on earth to develop, but that are probably not</a:t>
            </a:r>
          </a:p>
          <a:p>
            <a:pPr marL="0" indent="0">
              <a:buNone/>
            </a:pPr>
            <a:r>
              <a:rPr lang="en-US" sz="2000" dirty="0"/>
              <a:t>strictly necessary: </a:t>
            </a:r>
          </a:p>
          <a:p>
            <a:pPr>
              <a:buFontTx/>
              <a:buChar char="-"/>
            </a:pPr>
            <a:r>
              <a:rPr lang="en-US" sz="2000" dirty="0"/>
              <a:t>a magnetic field and a dense atmosphere to protect from radiation</a:t>
            </a:r>
          </a:p>
          <a:p>
            <a:pPr>
              <a:buFontTx/>
              <a:buChar char="-"/>
            </a:pPr>
            <a:r>
              <a:rPr lang="en-US" sz="2000" dirty="0"/>
              <a:t>large gas planets in our solar system to protect us from comets, asteroids etc. </a:t>
            </a:r>
          </a:p>
          <a:p>
            <a:pPr>
              <a:buFontTx/>
              <a:buChar char="-"/>
            </a:pPr>
            <a:r>
              <a:rPr lang="en-US" sz="2000" dirty="0"/>
              <a:t>a large moon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33</a:t>
            </a:fld>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8062" y="4677190"/>
            <a:ext cx="2564904" cy="17099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894" y="4691676"/>
            <a:ext cx="2286000" cy="1695450"/>
          </a:xfrm>
          <a:prstGeom prst="rect">
            <a:avLst/>
          </a:prstGeom>
        </p:spPr>
      </p:pic>
    </p:spTree>
    <p:extLst>
      <p:ext uri="{BB962C8B-B14F-4D97-AF65-F5344CB8AC3E}">
        <p14:creationId xmlns:p14="http://schemas.microsoft.com/office/powerpoint/2010/main" val="809181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662" y="188640"/>
            <a:ext cx="9312374" cy="562131"/>
          </a:xfrm>
        </p:spPr>
        <p:txBody>
          <a:bodyPr/>
          <a:lstStyle/>
          <a:p>
            <a:pPr algn="ctr"/>
            <a:r>
              <a:rPr lang="en-US" dirty="0"/>
              <a:t>The “goldilocks” zone</a:t>
            </a:r>
          </a:p>
        </p:txBody>
      </p:sp>
      <p:sp>
        <p:nvSpPr>
          <p:cNvPr id="4" name="Slide Number Placeholder 3"/>
          <p:cNvSpPr>
            <a:spLocks noGrp="1"/>
          </p:cNvSpPr>
          <p:nvPr>
            <p:ph type="sldNum" sz="quarter" idx="11"/>
          </p:nvPr>
        </p:nvSpPr>
        <p:spPr/>
        <p:txBody>
          <a:bodyPr/>
          <a:lstStyle/>
          <a:p>
            <a:fld id="{103EA872-A674-449B-A120-B97244F8E91D}" type="slidenum">
              <a:rPr lang="en-GB" smtClean="0"/>
              <a:pPr/>
              <a:t>34</a:t>
            </a:fld>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3398" y="1351721"/>
            <a:ext cx="1670489" cy="19168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14" y="1340768"/>
            <a:ext cx="6408712" cy="4284476"/>
          </a:xfrm>
          <a:prstGeom prst="rect">
            <a:avLst/>
          </a:prstGeom>
        </p:spPr>
      </p:pic>
      <p:sp>
        <p:nvSpPr>
          <p:cNvPr id="8" name="TextBox 7"/>
          <p:cNvSpPr txBox="1"/>
          <p:nvPr/>
        </p:nvSpPr>
        <p:spPr>
          <a:xfrm>
            <a:off x="791876" y="5693946"/>
            <a:ext cx="1861087" cy="184666"/>
          </a:xfrm>
          <a:prstGeom prst="rect">
            <a:avLst/>
          </a:prstGeom>
          <a:noFill/>
        </p:spPr>
        <p:txBody>
          <a:bodyPr wrap="none" lIns="0" tIns="0" rIns="0" bIns="0" rtlCol="0">
            <a:spAutoFit/>
          </a:bodyPr>
          <a:lstStyle/>
          <a:p>
            <a:pPr algn="l">
              <a:spcBef>
                <a:spcPts val="432"/>
              </a:spcBef>
            </a:pPr>
            <a:r>
              <a:rPr lang="en-US" sz="1200" dirty="0">
                <a:latin typeface="+mn-lt"/>
              </a:rPr>
              <a:t>Image: Carl Sagan Institute</a:t>
            </a:r>
          </a:p>
        </p:txBody>
      </p:sp>
      <p:sp>
        <p:nvSpPr>
          <p:cNvPr id="9" name="TextBox 8"/>
          <p:cNvSpPr txBox="1"/>
          <p:nvPr/>
        </p:nvSpPr>
        <p:spPr>
          <a:xfrm>
            <a:off x="7501938" y="4229714"/>
            <a:ext cx="4569931" cy="1487587"/>
          </a:xfrm>
          <a:prstGeom prst="rect">
            <a:avLst/>
          </a:prstGeom>
          <a:noFill/>
        </p:spPr>
        <p:txBody>
          <a:bodyPr wrap="square" lIns="0" tIns="0" rIns="0" bIns="0" rtlCol="0">
            <a:spAutoFit/>
          </a:bodyPr>
          <a:lstStyle/>
          <a:p>
            <a:pPr algn="l">
              <a:spcBef>
                <a:spcPts val="432"/>
              </a:spcBef>
            </a:pPr>
            <a:r>
              <a:rPr lang="en-US" sz="1800" dirty="0">
                <a:latin typeface="+mn-lt"/>
              </a:rPr>
              <a:t>The position of our planet earth in the solar system is just right, like the temperature of </a:t>
            </a:r>
            <a:r>
              <a:rPr lang="en-US" sz="1800" dirty="0" err="1">
                <a:latin typeface="+mn-lt"/>
              </a:rPr>
              <a:t>Goldilock’s</a:t>
            </a:r>
            <a:r>
              <a:rPr lang="en-US" sz="1800" dirty="0">
                <a:latin typeface="+mn-lt"/>
              </a:rPr>
              <a:t> porridge…</a:t>
            </a:r>
          </a:p>
          <a:p>
            <a:pPr algn="l">
              <a:spcBef>
                <a:spcPts val="432"/>
              </a:spcBef>
            </a:pPr>
            <a:r>
              <a:rPr lang="en-US" sz="1800" dirty="0">
                <a:latin typeface="+mn-lt"/>
              </a:rPr>
              <a:t>This is no coincidence, but a manifestation of the </a:t>
            </a:r>
            <a:r>
              <a:rPr lang="en-US" sz="1800" i="1" dirty="0">
                <a:latin typeface="+mn-lt"/>
              </a:rPr>
              <a:t>anthropic principle</a:t>
            </a:r>
            <a:r>
              <a:rPr lang="en-US" sz="1800" dirty="0">
                <a:latin typeface="+mn-lt"/>
              </a:rPr>
              <a:t>.</a:t>
            </a:r>
          </a:p>
        </p:txBody>
      </p:sp>
    </p:spTree>
    <p:extLst>
      <p:ext uri="{BB962C8B-B14F-4D97-AF65-F5344CB8AC3E}">
        <p14:creationId xmlns:p14="http://schemas.microsoft.com/office/powerpoint/2010/main" val="912007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862" y="321232"/>
            <a:ext cx="6120680" cy="562131"/>
          </a:xfrm>
        </p:spPr>
        <p:txBody>
          <a:bodyPr/>
          <a:lstStyle/>
          <a:p>
            <a:r>
              <a:rPr lang="en-US" dirty="0"/>
              <a:t>What is so special about water?</a:t>
            </a:r>
          </a:p>
        </p:txBody>
      </p:sp>
      <p:sp>
        <p:nvSpPr>
          <p:cNvPr id="3" name="Content Placeholder 2"/>
          <p:cNvSpPr>
            <a:spLocks noGrp="1"/>
          </p:cNvSpPr>
          <p:nvPr>
            <p:ph idx="1"/>
          </p:nvPr>
        </p:nvSpPr>
        <p:spPr>
          <a:xfrm>
            <a:off x="262558" y="5387040"/>
            <a:ext cx="9312374" cy="498464"/>
          </a:xfrm>
        </p:spPr>
        <p:txBody>
          <a:bodyPr/>
          <a:lstStyle/>
          <a:p>
            <a:pPr marL="0" indent="0">
              <a:buNone/>
            </a:pPr>
            <a:r>
              <a:rPr lang="en-US" dirty="0"/>
              <a:t>Could other solvents work as well? Well, maybe… ammonia, hydrogen sulfide, hydrocarbons and others have been discussed.</a:t>
            </a:r>
          </a:p>
        </p:txBody>
      </p:sp>
      <p:sp>
        <p:nvSpPr>
          <p:cNvPr id="4" name="Slide Number Placeholder 3"/>
          <p:cNvSpPr>
            <a:spLocks noGrp="1"/>
          </p:cNvSpPr>
          <p:nvPr>
            <p:ph type="sldNum" sz="quarter" idx="11"/>
          </p:nvPr>
        </p:nvSpPr>
        <p:spPr/>
        <p:txBody>
          <a:bodyPr/>
          <a:lstStyle/>
          <a:p>
            <a:fld id="{103EA872-A674-449B-A120-B97244F8E91D}" type="slidenum">
              <a:rPr lang="en-GB" smtClean="0"/>
              <a:pPr/>
              <a:t>35</a:t>
            </a:fld>
            <a:endParaRPr lang="en-GB" dirty="0"/>
          </a:p>
        </p:txBody>
      </p:sp>
      <p:pic>
        <p:nvPicPr>
          <p:cNvPr id="5" name="Picture 4" descr="This is a ball-and-stick model of a water molecule. The center ball is labeled O and δ−. There are sticks to the left and down labeled H and δ+. Pairs of dots are drawn over the two sticks leading to the H atoms, labeled “Shared electron pairs.” Two more pairs of dots are drawn above and to the right of the O, labeled “Non-bonding electron pairs.”"/>
          <p:cNvPicPr>
            <a:picLocks noChangeAspect="1"/>
          </p:cNvPicPr>
          <p:nvPr/>
        </p:nvPicPr>
        <p:blipFill>
          <a:blip r:embed="rId3"/>
          <a:stretch>
            <a:fillRect/>
          </a:stretch>
        </p:blipFill>
        <p:spPr>
          <a:xfrm>
            <a:off x="694606" y="1484784"/>
            <a:ext cx="3023936" cy="2036837"/>
          </a:xfrm>
          <a:prstGeom prst="rect">
            <a:avLst/>
          </a:prstGeom>
        </p:spPr>
      </p:pic>
      <p:pic>
        <p:nvPicPr>
          <p:cNvPr id="6" name="Picture 5" descr="At the left, a drawing shows an iceberg against the sky with water in the foreground. An arrow labeled “Gaseous water (vapor)” leads from the sky to a magnified view. The graphic shows multiple water molecules with trailing gradients scattered throughout the view. The callout reads, &quot;In its gaseous state, water does not form hydrogen bonds.” An arrow labeled “Solid water (ice)” leads from the iceberg to a magnified view. The graphic shows water molecules arranged in a hexagon pattern. The callout reads, &quot;In ice, water molecules are held in a rigid state by hydrogen bonds.” An arrow labeled “Liquid water” leads from the water to a magnified view. The graphic shows water molecules in short strings or as single molecules, with starburst icons indicating the occurrence of chemical reactions scattered throughout. A callout to a starburst reads, &quot;Hydrogen bonds continually break and form as water molecules move.”"/>
          <p:cNvPicPr>
            <a:picLocks noChangeAspect="1"/>
          </p:cNvPicPr>
          <p:nvPr/>
        </p:nvPicPr>
        <p:blipFill>
          <a:blip r:embed="rId4"/>
          <a:stretch>
            <a:fillRect/>
          </a:stretch>
        </p:blipFill>
        <p:spPr>
          <a:xfrm>
            <a:off x="7073866" y="1176408"/>
            <a:ext cx="2216435" cy="2653587"/>
          </a:xfrm>
          <a:prstGeom prst="rect">
            <a:avLst/>
          </a:prstGeom>
        </p:spPr>
      </p:pic>
      <p:sp>
        <p:nvSpPr>
          <p:cNvPr id="7" name="TextBox 6"/>
          <p:cNvSpPr txBox="1"/>
          <p:nvPr/>
        </p:nvSpPr>
        <p:spPr>
          <a:xfrm>
            <a:off x="7329285" y="3896465"/>
            <a:ext cx="1705595" cy="276999"/>
          </a:xfrm>
          <a:prstGeom prst="rect">
            <a:avLst/>
          </a:prstGeom>
          <a:noFill/>
        </p:spPr>
        <p:txBody>
          <a:bodyPr wrap="none" lIns="0" tIns="0" rIns="0" bIns="0" rtlCol="0">
            <a:spAutoFit/>
          </a:bodyPr>
          <a:lstStyle/>
          <a:p>
            <a:pPr algn="l">
              <a:spcBef>
                <a:spcPts val="432"/>
              </a:spcBef>
            </a:pPr>
            <a:r>
              <a:rPr lang="en-US" sz="1800" dirty="0">
                <a:latin typeface="+mn-lt"/>
              </a:rPr>
              <a:t>Density anomaly</a:t>
            </a:r>
          </a:p>
        </p:txBody>
      </p:sp>
      <p:pic>
        <p:nvPicPr>
          <p:cNvPr id="8" name="Picture 7" descr="This figure shows three images. The upper image shows a woman with perspiration on her forehead. The callout reads, &quot;High heat of vaporization: Sweating uses evaporation of water to cool the body.” The center image shows extremely tall trees, taken with the photographer looking up the trunk toward the crowns. The callout reads, &quot;Cohesion: Water’s cohesive strength helps it to flow from the roots to the leaves in a tree.” The lower image shows a spider standing on the surface of water; only the tips of its legs are shown to contact the water, and these create dimples on the water's surface. The callout reads, &quot;Surface tension: Water molecules stick to one another and help prevent this wolf spider from sinking.”"/>
          <p:cNvPicPr>
            <a:picLocks noChangeAspect="1"/>
          </p:cNvPicPr>
          <p:nvPr/>
        </p:nvPicPr>
        <p:blipFill>
          <a:blip r:embed="rId5"/>
          <a:stretch>
            <a:fillRect/>
          </a:stretch>
        </p:blipFill>
        <p:spPr>
          <a:xfrm>
            <a:off x="4150990" y="1409286"/>
            <a:ext cx="2199957" cy="3701063"/>
          </a:xfrm>
          <a:prstGeom prst="rect">
            <a:avLst/>
          </a:prstGeom>
        </p:spPr>
      </p:pic>
      <p:pic>
        <p:nvPicPr>
          <p:cNvPr id="9" name="Picture 8"/>
          <p:cNvPicPr>
            <a:picLocks noChangeAspect="1"/>
          </p:cNvPicPr>
          <p:nvPr/>
        </p:nvPicPr>
        <p:blipFill>
          <a:blip r:embed="rId6"/>
          <a:stretch>
            <a:fillRect/>
          </a:stretch>
        </p:blipFill>
        <p:spPr>
          <a:xfrm>
            <a:off x="8440847" y="4156317"/>
            <a:ext cx="3275621" cy="2384883"/>
          </a:xfrm>
          <a:prstGeom prst="rect">
            <a:avLst/>
          </a:prstGeom>
        </p:spPr>
      </p:pic>
      <p:sp>
        <p:nvSpPr>
          <p:cNvPr id="10" name="TextBox 9"/>
          <p:cNvSpPr txBox="1"/>
          <p:nvPr/>
        </p:nvSpPr>
        <p:spPr>
          <a:xfrm>
            <a:off x="200021" y="3631814"/>
            <a:ext cx="3565079" cy="933589"/>
          </a:xfrm>
          <a:prstGeom prst="rect">
            <a:avLst/>
          </a:prstGeom>
          <a:noFill/>
        </p:spPr>
        <p:txBody>
          <a:bodyPr wrap="none" lIns="0" tIns="0" rIns="0" bIns="0" rtlCol="0">
            <a:spAutoFit/>
          </a:bodyPr>
          <a:lstStyle/>
          <a:p>
            <a:pPr algn="l">
              <a:spcBef>
                <a:spcPts val="432"/>
              </a:spcBef>
            </a:pPr>
            <a:r>
              <a:rPr lang="en-US" sz="1800" dirty="0">
                <a:latin typeface="+mn-lt"/>
              </a:rPr>
              <a:t>Water is very polar and can form </a:t>
            </a:r>
          </a:p>
          <a:p>
            <a:pPr algn="l">
              <a:spcBef>
                <a:spcPts val="432"/>
              </a:spcBef>
            </a:pPr>
            <a:r>
              <a:rPr lang="en-US" sz="1800" dirty="0">
                <a:latin typeface="+mn-lt"/>
              </a:rPr>
              <a:t>strong interactions. It is a good</a:t>
            </a:r>
          </a:p>
          <a:p>
            <a:pPr algn="l">
              <a:spcBef>
                <a:spcPts val="432"/>
              </a:spcBef>
            </a:pPr>
            <a:r>
              <a:rPr lang="en-US" sz="1800" dirty="0">
                <a:latin typeface="+mn-lt"/>
              </a:rPr>
              <a:t>solvent for many polar substances.</a:t>
            </a:r>
          </a:p>
        </p:txBody>
      </p:sp>
    </p:spTree>
    <p:extLst>
      <p:ext uri="{BB962C8B-B14F-4D97-AF65-F5344CB8AC3E}">
        <p14:creationId xmlns:p14="http://schemas.microsoft.com/office/powerpoint/2010/main" val="2360045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3137B-15B8-4922-8D9F-241C2519378A}"/>
              </a:ext>
            </a:extLst>
          </p:cNvPr>
          <p:cNvSpPr>
            <a:spLocks noGrp="1"/>
          </p:cNvSpPr>
          <p:nvPr>
            <p:ph type="title"/>
          </p:nvPr>
        </p:nvSpPr>
        <p:spPr>
          <a:xfrm>
            <a:off x="4655046" y="332656"/>
            <a:ext cx="3240360" cy="562131"/>
          </a:xfrm>
        </p:spPr>
        <p:txBody>
          <a:bodyPr/>
          <a:lstStyle/>
          <a:p>
            <a:r>
              <a:rPr lang="da-DK" dirty="0"/>
              <a:t>Water on </a:t>
            </a:r>
            <a:r>
              <a:rPr lang="da-DK" dirty="0" err="1"/>
              <a:t>mars</a:t>
            </a:r>
            <a:r>
              <a:rPr lang="da-DK" dirty="0"/>
              <a:t>?</a:t>
            </a:r>
          </a:p>
        </p:txBody>
      </p:sp>
      <p:sp>
        <p:nvSpPr>
          <p:cNvPr id="4" name="Slide Number Placeholder 3">
            <a:extLst>
              <a:ext uri="{FF2B5EF4-FFF2-40B4-BE49-F238E27FC236}">
                <a16:creationId xmlns:a16="http://schemas.microsoft.com/office/drawing/2014/main" id="{AB6F7AA0-5020-B9D2-7949-3E52382AC03E}"/>
              </a:ext>
            </a:extLst>
          </p:cNvPr>
          <p:cNvSpPr>
            <a:spLocks noGrp="1"/>
          </p:cNvSpPr>
          <p:nvPr>
            <p:ph type="sldNum" sz="quarter" idx="11"/>
          </p:nvPr>
        </p:nvSpPr>
        <p:spPr/>
        <p:txBody>
          <a:bodyPr/>
          <a:lstStyle/>
          <a:p>
            <a:fld id="{103EA872-A674-449B-A120-B97244F8E91D}" type="slidenum">
              <a:rPr lang="en-GB" smtClean="0"/>
              <a:pPr/>
              <a:t>36</a:t>
            </a:fld>
            <a:endParaRPr lang="en-GB" dirty="0"/>
          </a:p>
        </p:txBody>
      </p:sp>
      <p:pic>
        <p:nvPicPr>
          <p:cNvPr id="6" name="Picture 5">
            <a:extLst>
              <a:ext uri="{FF2B5EF4-FFF2-40B4-BE49-F238E27FC236}">
                <a16:creationId xmlns:a16="http://schemas.microsoft.com/office/drawing/2014/main" id="{55C28675-2071-DA8C-B9A0-B03EE0FF440C}"/>
              </a:ext>
            </a:extLst>
          </p:cNvPr>
          <p:cNvPicPr>
            <a:picLocks noChangeAspect="1"/>
          </p:cNvPicPr>
          <p:nvPr/>
        </p:nvPicPr>
        <p:blipFill>
          <a:blip r:embed="rId2"/>
          <a:stretch>
            <a:fillRect/>
          </a:stretch>
        </p:blipFill>
        <p:spPr>
          <a:xfrm>
            <a:off x="1090650" y="1340768"/>
            <a:ext cx="10009112" cy="3001931"/>
          </a:xfrm>
          <a:prstGeom prst="rect">
            <a:avLst/>
          </a:prstGeom>
        </p:spPr>
      </p:pic>
      <p:sp>
        <p:nvSpPr>
          <p:cNvPr id="7" name="TextBox 6">
            <a:extLst>
              <a:ext uri="{FF2B5EF4-FFF2-40B4-BE49-F238E27FC236}">
                <a16:creationId xmlns:a16="http://schemas.microsoft.com/office/drawing/2014/main" id="{E8927156-8DEB-A02B-EF9B-CF08F80B67C2}"/>
              </a:ext>
            </a:extLst>
          </p:cNvPr>
          <p:cNvSpPr txBox="1"/>
          <p:nvPr/>
        </p:nvSpPr>
        <p:spPr>
          <a:xfrm>
            <a:off x="550591" y="4653136"/>
            <a:ext cx="11017224" cy="738664"/>
          </a:xfrm>
          <a:prstGeom prst="rect">
            <a:avLst/>
          </a:prstGeom>
          <a:noFill/>
        </p:spPr>
        <p:txBody>
          <a:bodyPr wrap="square" lIns="0" tIns="0" rIns="0" bIns="0" rtlCol="0">
            <a:spAutoFit/>
          </a:bodyPr>
          <a:lstStyle/>
          <a:p>
            <a:pPr algn="l">
              <a:spcBef>
                <a:spcPts val="432"/>
              </a:spcBef>
            </a:pPr>
            <a:r>
              <a:rPr lang="da-DK" dirty="0">
                <a:latin typeface="+mn-lt"/>
              </a:rPr>
              <a:t>Analysis of 4 </a:t>
            </a:r>
            <a:r>
              <a:rPr lang="da-DK" dirty="0" err="1">
                <a:latin typeface="+mn-lt"/>
              </a:rPr>
              <a:t>years</a:t>
            </a:r>
            <a:r>
              <a:rPr lang="da-DK" dirty="0">
                <a:latin typeface="+mn-lt"/>
              </a:rPr>
              <a:t> </a:t>
            </a:r>
            <a:r>
              <a:rPr lang="da-DK" dirty="0" err="1">
                <a:latin typeface="+mn-lt"/>
              </a:rPr>
              <a:t>worth</a:t>
            </a:r>
            <a:r>
              <a:rPr lang="da-DK" dirty="0">
                <a:latin typeface="+mn-lt"/>
              </a:rPr>
              <a:t> of ”</a:t>
            </a:r>
            <a:r>
              <a:rPr lang="da-DK" dirty="0" err="1">
                <a:latin typeface="+mn-lt"/>
              </a:rPr>
              <a:t>mars-quakes”by</a:t>
            </a:r>
            <a:r>
              <a:rPr lang="da-DK" dirty="0">
                <a:latin typeface="+mn-lt"/>
              </a:rPr>
              <a:t> the lander </a:t>
            </a:r>
            <a:r>
              <a:rPr lang="da-DK" dirty="0" err="1">
                <a:latin typeface="+mn-lt"/>
              </a:rPr>
              <a:t>InSight</a:t>
            </a:r>
            <a:r>
              <a:rPr lang="da-DK" dirty="0">
                <a:latin typeface="+mn-lt"/>
              </a:rPr>
              <a:t> suggests </a:t>
            </a:r>
            <a:r>
              <a:rPr lang="da-DK" dirty="0" err="1">
                <a:latin typeface="+mn-lt"/>
              </a:rPr>
              <a:t>that</a:t>
            </a:r>
            <a:r>
              <a:rPr lang="da-DK" dirty="0">
                <a:latin typeface="+mn-lt"/>
              </a:rPr>
              <a:t> </a:t>
            </a:r>
            <a:r>
              <a:rPr lang="da-DK" dirty="0" err="1">
                <a:latin typeface="+mn-lt"/>
              </a:rPr>
              <a:t>there</a:t>
            </a:r>
            <a:r>
              <a:rPr lang="da-DK" dirty="0">
                <a:latin typeface="+mn-lt"/>
              </a:rPr>
              <a:t> </a:t>
            </a:r>
            <a:r>
              <a:rPr lang="da-DK" dirty="0" err="1">
                <a:latin typeface="+mn-lt"/>
              </a:rPr>
              <a:t>could</a:t>
            </a:r>
            <a:r>
              <a:rPr lang="da-DK" dirty="0">
                <a:latin typeface="+mn-lt"/>
              </a:rPr>
              <a:t> </a:t>
            </a:r>
            <a:r>
              <a:rPr lang="da-DK" dirty="0" err="1">
                <a:latin typeface="+mn-lt"/>
              </a:rPr>
              <a:t>be</a:t>
            </a:r>
            <a:r>
              <a:rPr lang="da-DK" dirty="0">
                <a:latin typeface="+mn-lt"/>
              </a:rPr>
              <a:t> </a:t>
            </a:r>
            <a:r>
              <a:rPr lang="da-DK" dirty="0" err="1">
                <a:latin typeface="+mn-lt"/>
              </a:rPr>
              <a:t>considerable</a:t>
            </a:r>
            <a:r>
              <a:rPr lang="da-DK" dirty="0">
                <a:latin typeface="+mn-lt"/>
              </a:rPr>
              <a:t> </a:t>
            </a:r>
            <a:r>
              <a:rPr lang="da-DK" dirty="0" err="1">
                <a:latin typeface="+mn-lt"/>
              </a:rPr>
              <a:t>quantities</a:t>
            </a:r>
            <a:r>
              <a:rPr lang="da-DK" dirty="0">
                <a:latin typeface="+mn-lt"/>
              </a:rPr>
              <a:t> of </a:t>
            </a:r>
            <a:r>
              <a:rPr lang="da-DK" dirty="0" err="1">
                <a:latin typeface="+mn-lt"/>
              </a:rPr>
              <a:t>liquid</a:t>
            </a:r>
            <a:r>
              <a:rPr lang="da-DK" dirty="0">
                <a:latin typeface="+mn-lt"/>
              </a:rPr>
              <a:t> </a:t>
            </a:r>
            <a:r>
              <a:rPr lang="da-DK" dirty="0" err="1">
                <a:latin typeface="+mn-lt"/>
              </a:rPr>
              <a:t>water</a:t>
            </a:r>
            <a:r>
              <a:rPr lang="da-DK" dirty="0">
                <a:latin typeface="+mn-lt"/>
              </a:rPr>
              <a:t> </a:t>
            </a:r>
            <a:r>
              <a:rPr lang="da-DK" dirty="0" err="1">
                <a:latin typeface="+mn-lt"/>
              </a:rPr>
              <a:t>deep</a:t>
            </a:r>
            <a:r>
              <a:rPr lang="da-DK" dirty="0">
                <a:latin typeface="+mn-lt"/>
              </a:rPr>
              <a:t> </a:t>
            </a:r>
            <a:r>
              <a:rPr lang="da-DK" dirty="0" err="1">
                <a:latin typeface="+mn-lt"/>
              </a:rPr>
              <a:t>underground</a:t>
            </a:r>
            <a:r>
              <a:rPr lang="da-DK" dirty="0">
                <a:latin typeface="+mn-lt"/>
              </a:rPr>
              <a:t> (11.5-20 km under the </a:t>
            </a:r>
            <a:r>
              <a:rPr lang="da-DK" dirty="0" err="1">
                <a:latin typeface="+mn-lt"/>
              </a:rPr>
              <a:t>surface</a:t>
            </a:r>
            <a:r>
              <a:rPr lang="da-DK" dirty="0">
                <a:latin typeface="+mn-lt"/>
              </a:rPr>
              <a:t>). If </a:t>
            </a:r>
            <a:r>
              <a:rPr lang="da-DK" dirty="0" err="1">
                <a:latin typeface="+mn-lt"/>
              </a:rPr>
              <a:t>this</a:t>
            </a:r>
            <a:r>
              <a:rPr lang="da-DK" dirty="0">
                <a:latin typeface="+mn-lt"/>
              </a:rPr>
              <a:t> </a:t>
            </a:r>
            <a:r>
              <a:rPr lang="da-DK" dirty="0" err="1">
                <a:latin typeface="+mn-lt"/>
              </a:rPr>
              <a:t>turns</a:t>
            </a:r>
            <a:r>
              <a:rPr lang="da-DK" dirty="0">
                <a:latin typeface="+mn-lt"/>
              </a:rPr>
              <a:t> out to </a:t>
            </a:r>
            <a:r>
              <a:rPr lang="da-DK" dirty="0" err="1">
                <a:latin typeface="+mn-lt"/>
              </a:rPr>
              <a:t>be</a:t>
            </a:r>
            <a:r>
              <a:rPr lang="da-DK" dirty="0">
                <a:latin typeface="+mn-lt"/>
              </a:rPr>
              <a:t> true, </a:t>
            </a:r>
            <a:r>
              <a:rPr lang="da-DK" dirty="0" err="1">
                <a:latin typeface="+mn-lt"/>
              </a:rPr>
              <a:t>that</a:t>
            </a:r>
            <a:r>
              <a:rPr lang="da-DK" dirty="0">
                <a:latin typeface="+mn-lt"/>
              </a:rPr>
              <a:t> </a:t>
            </a:r>
            <a:r>
              <a:rPr lang="da-DK" dirty="0" err="1">
                <a:latin typeface="+mn-lt"/>
              </a:rPr>
              <a:t>may</a:t>
            </a:r>
            <a:r>
              <a:rPr lang="da-DK" dirty="0">
                <a:latin typeface="+mn-lt"/>
              </a:rPr>
              <a:t> </a:t>
            </a:r>
            <a:r>
              <a:rPr lang="da-DK" dirty="0" err="1">
                <a:latin typeface="+mn-lt"/>
              </a:rPr>
              <a:t>be</a:t>
            </a:r>
            <a:r>
              <a:rPr lang="da-DK" dirty="0">
                <a:latin typeface="+mn-lt"/>
              </a:rPr>
              <a:t> a spot to look for </a:t>
            </a:r>
            <a:r>
              <a:rPr lang="da-DK" dirty="0" err="1">
                <a:latin typeface="+mn-lt"/>
              </a:rPr>
              <a:t>life</a:t>
            </a:r>
            <a:r>
              <a:rPr lang="da-DK" dirty="0">
                <a:latin typeface="+mn-lt"/>
              </a:rPr>
              <a:t>!</a:t>
            </a:r>
          </a:p>
        </p:txBody>
      </p:sp>
    </p:spTree>
    <p:extLst>
      <p:ext uri="{BB962C8B-B14F-4D97-AF65-F5344CB8AC3E}">
        <p14:creationId xmlns:p14="http://schemas.microsoft.com/office/powerpoint/2010/main" val="361948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678" y="548680"/>
            <a:ext cx="9312374" cy="490123"/>
          </a:xfrm>
        </p:spPr>
        <p:txBody>
          <a:bodyPr/>
          <a:lstStyle/>
          <a:p>
            <a:pPr algn="ctr"/>
            <a:r>
              <a:rPr lang="en-US" dirty="0"/>
              <a:t>Where is life found on earth?</a:t>
            </a:r>
          </a:p>
        </p:txBody>
      </p:sp>
      <p:sp>
        <p:nvSpPr>
          <p:cNvPr id="3" name="Content Placeholder 2"/>
          <p:cNvSpPr>
            <a:spLocks noGrp="1"/>
          </p:cNvSpPr>
          <p:nvPr>
            <p:ph idx="1"/>
          </p:nvPr>
        </p:nvSpPr>
        <p:spPr>
          <a:xfrm>
            <a:off x="334566" y="1273396"/>
            <a:ext cx="3744416" cy="2443636"/>
          </a:xfrm>
        </p:spPr>
        <p:txBody>
          <a:bodyPr/>
          <a:lstStyle/>
          <a:p>
            <a:r>
              <a:rPr lang="en-US" dirty="0"/>
              <a:t>hot springs</a:t>
            </a:r>
          </a:p>
          <a:p>
            <a:r>
              <a:rPr lang="en-US" dirty="0"/>
              <a:t>salt lakes</a:t>
            </a:r>
          </a:p>
          <a:p>
            <a:r>
              <a:rPr lang="en-US" dirty="0"/>
              <a:t>black smoker vents</a:t>
            </a:r>
          </a:p>
          <a:p>
            <a:r>
              <a:rPr lang="en-US" dirty="0"/>
              <a:t>deep underground</a:t>
            </a:r>
          </a:p>
          <a:p>
            <a:r>
              <a:rPr lang="en-US" dirty="0"/>
              <a:t>under Antarctic ice</a:t>
            </a:r>
          </a:p>
          <a:p>
            <a:r>
              <a:rPr lang="en-US" dirty="0"/>
              <a:t>deep sea</a:t>
            </a:r>
          </a:p>
          <a:p>
            <a:r>
              <a:rPr lang="en-US" dirty="0"/>
              <a:t>high in atmosphere (up to 50 km)</a:t>
            </a:r>
          </a:p>
        </p:txBody>
      </p:sp>
      <p:sp>
        <p:nvSpPr>
          <p:cNvPr id="4" name="Slide Number Placeholder 3"/>
          <p:cNvSpPr>
            <a:spLocks noGrp="1"/>
          </p:cNvSpPr>
          <p:nvPr>
            <p:ph type="sldNum" sz="quarter" idx="11"/>
          </p:nvPr>
        </p:nvSpPr>
        <p:spPr/>
        <p:txBody>
          <a:bodyPr/>
          <a:lstStyle/>
          <a:p>
            <a:fld id="{103EA872-A674-449B-A120-B97244F8E91D}" type="slidenum">
              <a:rPr lang="en-GB" smtClean="0"/>
              <a:pPr/>
              <a:t>37</a:t>
            </a:fld>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780" y="1359372"/>
            <a:ext cx="2873152" cy="1900247"/>
          </a:xfrm>
          <a:prstGeom prst="rect">
            <a:avLst/>
          </a:prstGeom>
        </p:spPr>
      </p:pic>
      <p:sp>
        <p:nvSpPr>
          <p:cNvPr id="6" name="TextBox 5"/>
          <p:cNvSpPr txBox="1"/>
          <p:nvPr/>
        </p:nvSpPr>
        <p:spPr>
          <a:xfrm>
            <a:off x="4273147" y="3354031"/>
            <a:ext cx="6864102" cy="482183"/>
          </a:xfrm>
          <a:prstGeom prst="rect">
            <a:avLst/>
          </a:prstGeom>
          <a:noFill/>
        </p:spPr>
        <p:txBody>
          <a:bodyPr wrap="square" lIns="0" tIns="0" rIns="0" bIns="0" rtlCol="0">
            <a:spAutoFit/>
          </a:bodyPr>
          <a:lstStyle/>
          <a:p>
            <a:pPr>
              <a:spcBef>
                <a:spcPts val="432"/>
              </a:spcBef>
            </a:pPr>
            <a:r>
              <a:rPr lang="en-US" sz="1200" dirty="0">
                <a:latin typeface="+mn-lt"/>
                <a:hlinkClick r:id="rId4"/>
              </a:rPr>
              <a:t>https://www.smithsonianmag.com/travel/science-behind-yellowstones-rainbow-hot-spring-180950483/</a:t>
            </a:r>
            <a:endParaRPr lang="en-US" sz="1200" dirty="0">
              <a:latin typeface="+mn-lt"/>
            </a:endParaRPr>
          </a:p>
          <a:p>
            <a:pPr>
              <a:spcBef>
                <a:spcPts val="432"/>
              </a:spcBef>
            </a:pPr>
            <a:endParaRPr lang="en-US" dirty="0">
              <a:latin typeface="+mn-lt"/>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3928" y="1051517"/>
            <a:ext cx="2638822" cy="1484337"/>
          </a:xfrm>
          <a:prstGeom prst="rect">
            <a:avLst/>
          </a:prstGeom>
        </p:spPr>
      </p:pic>
      <p:sp>
        <p:nvSpPr>
          <p:cNvPr id="8" name="TextBox 7"/>
          <p:cNvSpPr txBox="1"/>
          <p:nvPr/>
        </p:nvSpPr>
        <p:spPr>
          <a:xfrm>
            <a:off x="9076526" y="2635886"/>
            <a:ext cx="2808312" cy="718145"/>
          </a:xfrm>
          <a:prstGeom prst="rect">
            <a:avLst/>
          </a:prstGeom>
          <a:noFill/>
        </p:spPr>
        <p:txBody>
          <a:bodyPr wrap="square" lIns="0" tIns="0" rIns="0" bIns="0" rtlCol="0">
            <a:spAutoFit/>
          </a:bodyPr>
          <a:lstStyle/>
          <a:p>
            <a:pPr>
              <a:spcBef>
                <a:spcPts val="432"/>
              </a:spcBef>
            </a:pPr>
            <a:r>
              <a:rPr lang="en-US" sz="1200" dirty="0">
                <a:latin typeface="+mn-lt"/>
                <a:hlinkClick r:id="rId6"/>
              </a:rPr>
              <a:t>http://www.geologypage.com/2019/04/</a:t>
            </a:r>
          </a:p>
          <a:p>
            <a:pPr>
              <a:spcBef>
                <a:spcPts val="432"/>
              </a:spcBef>
            </a:pPr>
            <a:r>
              <a:rPr lang="en-US" sz="1200" dirty="0">
                <a:latin typeface="+mn-lt"/>
                <a:hlinkClick r:id="rId6"/>
              </a:rPr>
              <a:t>what-is-a-hydrothermal-vent.html</a:t>
            </a:r>
            <a:endParaRPr lang="en-US" sz="1200" dirty="0">
              <a:latin typeface="+mn-lt"/>
            </a:endParaRPr>
          </a:p>
          <a:p>
            <a:pPr>
              <a:spcBef>
                <a:spcPts val="432"/>
              </a:spcBef>
            </a:pPr>
            <a:endParaRPr lang="en-US" dirty="0">
              <a:latin typeface="+mn-lt"/>
            </a:endParaRPr>
          </a:p>
        </p:txBody>
      </p:sp>
      <p:pic>
        <p:nvPicPr>
          <p:cNvPr id="9" name="Picture 8"/>
          <p:cNvPicPr>
            <a:picLocks noChangeAspect="1"/>
          </p:cNvPicPr>
          <p:nvPr/>
        </p:nvPicPr>
        <p:blipFill>
          <a:blip r:embed="rId7"/>
          <a:stretch>
            <a:fillRect/>
          </a:stretch>
        </p:blipFill>
        <p:spPr>
          <a:xfrm>
            <a:off x="461629" y="4201086"/>
            <a:ext cx="5206289" cy="1637880"/>
          </a:xfrm>
          <a:prstGeom prst="rect">
            <a:avLst/>
          </a:prstGeom>
        </p:spPr>
      </p:pic>
      <p:pic>
        <p:nvPicPr>
          <p:cNvPr id="10" name="Picture 9"/>
          <p:cNvPicPr>
            <a:picLocks noChangeAspect="1"/>
          </p:cNvPicPr>
          <p:nvPr/>
        </p:nvPicPr>
        <p:blipFill>
          <a:blip r:embed="rId8"/>
          <a:stretch>
            <a:fillRect/>
          </a:stretch>
        </p:blipFill>
        <p:spPr>
          <a:xfrm>
            <a:off x="6527740" y="4156117"/>
            <a:ext cx="4987112" cy="1727818"/>
          </a:xfrm>
          <a:prstGeom prst="rect">
            <a:avLst/>
          </a:prstGeom>
        </p:spPr>
      </p:pic>
    </p:spTree>
    <p:extLst>
      <p:ext uri="{BB962C8B-B14F-4D97-AF65-F5344CB8AC3E}">
        <p14:creationId xmlns:p14="http://schemas.microsoft.com/office/powerpoint/2010/main" val="3357016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914" y="227027"/>
            <a:ext cx="3888432" cy="490123"/>
          </a:xfrm>
        </p:spPr>
        <p:txBody>
          <a:bodyPr/>
          <a:lstStyle/>
          <a:p>
            <a:r>
              <a:rPr lang="en-US" dirty="0"/>
              <a:t>The resilience of life</a:t>
            </a:r>
          </a:p>
        </p:txBody>
      </p:sp>
      <p:sp>
        <p:nvSpPr>
          <p:cNvPr id="3" name="Content Placeholder 2"/>
          <p:cNvSpPr>
            <a:spLocks noGrp="1"/>
          </p:cNvSpPr>
          <p:nvPr>
            <p:ph idx="1"/>
          </p:nvPr>
        </p:nvSpPr>
        <p:spPr>
          <a:xfrm>
            <a:off x="550590" y="1124744"/>
            <a:ext cx="3384376" cy="2376264"/>
          </a:xfrm>
        </p:spPr>
        <p:txBody>
          <a:bodyPr/>
          <a:lstStyle/>
          <a:p>
            <a:pPr marL="0" indent="0">
              <a:buNone/>
            </a:pPr>
            <a:r>
              <a:rPr lang="en-US" dirty="0"/>
              <a:t>(Simple) life forms can resist:</a:t>
            </a:r>
          </a:p>
          <a:p>
            <a:pPr>
              <a:buFontTx/>
              <a:buChar char="-"/>
            </a:pPr>
            <a:r>
              <a:rPr lang="en-US" dirty="0"/>
              <a:t>freezing </a:t>
            </a:r>
          </a:p>
          <a:p>
            <a:pPr>
              <a:buFontTx/>
              <a:buChar char="-"/>
            </a:pPr>
            <a:r>
              <a:rPr lang="en-US" dirty="0"/>
              <a:t>drying</a:t>
            </a:r>
          </a:p>
          <a:p>
            <a:pPr>
              <a:buFontTx/>
              <a:buChar char="-"/>
            </a:pPr>
            <a:r>
              <a:rPr lang="en-US" dirty="0"/>
              <a:t>very high salt concentrations</a:t>
            </a:r>
          </a:p>
          <a:p>
            <a:pPr>
              <a:buFontTx/>
              <a:buChar char="-"/>
            </a:pPr>
            <a:r>
              <a:rPr lang="en-US" dirty="0"/>
              <a:t>radioactive radiation</a:t>
            </a:r>
          </a:p>
          <a:p>
            <a:pPr>
              <a:buFontTx/>
              <a:buChar char="-"/>
            </a:pPr>
            <a:r>
              <a:rPr lang="en-US" dirty="0"/>
              <a:t>exposure to outer space</a:t>
            </a:r>
          </a:p>
          <a:p>
            <a:pPr>
              <a:buFontTx/>
              <a:buChar char="-"/>
            </a:pPr>
            <a:r>
              <a:rPr lang="en-US" dirty="0"/>
              <a:t>asteroid impact</a:t>
            </a:r>
          </a:p>
          <a:p>
            <a:pPr marL="0" indent="0">
              <a:buNone/>
            </a:pP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38</a:t>
            </a:fld>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4654" y="3171830"/>
            <a:ext cx="4038692" cy="257151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42" y="3782481"/>
            <a:ext cx="2971799" cy="1671637"/>
          </a:xfrm>
          <a:prstGeom prst="rect">
            <a:avLst/>
          </a:prstGeom>
        </p:spPr>
      </p:pic>
      <p:sp>
        <p:nvSpPr>
          <p:cNvPr id="9" name="TextBox 8"/>
          <p:cNvSpPr txBox="1"/>
          <p:nvPr/>
        </p:nvSpPr>
        <p:spPr>
          <a:xfrm>
            <a:off x="261150" y="5593515"/>
            <a:ext cx="8426343" cy="779701"/>
          </a:xfrm>
          <a:prstGeom prst="rect">
            <a:avLst/>
          </a:prstGeom>
          <a:noFill/>
        </p:spPr>
        <p:txBody>
          <a:bodyPr wrap="square" lIns="0" tIns="0" rIns="0" bIns="0" rtlCol="0">
            <a:spAutoFit/>
          </a:bodyPr>
          <a:lstStyle/>
          <a:p>
            <a:pPr algn="l">
              <a:spcBef>
                <a:spcPts val="432"/>
              </a:spcBef>
            </a:pPr>
            <a:r>
              <a:rPr lang="en-US" dirty="0">
                <a:latin typeface="+mn-lt"/>
              </a:rPr>
              <a:t>Tardigrade</a:t>
            </a:r>
          </a:p>
          <a:p>
            <a:pPr>
              <a:spcBef>
                <a:spcPts val="432"/>
              </a:spcBef>
            </a:pPr>
            <a:r>
              <a:rPr lang="en-US" sz="1200" dirty="0">
                <a:latin typeface="+mn-lt"/>
                <a:hlinkClick r:id="rId5"/>
              </a:rPr>
              <a:t>http://www.bbc.com/earth/story/20150313-the-toughest-animals-on-earth</a:t>
            </a:r>
            <a:endParaRPr lang="en-US" sz="1200" dirty="0">
              <a:latin typeface="+mn-lt"/>
            </a:endParaRPr>
          </a:p>
          <a:p>
            <a:pPr>
              <a:spcBef>
                <a:spcPts val="432"/>
              </a:spcBef>
            </a:pPr>
            <a:endParaRPr lang="en-US" dirty="0">
              <a:latin typeface="+mn-lt"/>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2761" y="851698"/>
            <a:ext cx="1759225" cy="2025774"/>
          </a:xfrm>
          <a:prstGeom prst="rect">
            <a:avLst/>
          </a:prstGeom>
        </p:spPr>
      </p:pic>
      <p:sp>
        <p:nvSpPr>
          <p:cNvPr id="11" name="TextBox 10"/>
          <p:cNvSpPr txBox="1"/>
          <p:nvPr/>
        </p:nvSpPr>
        <p:spPr>
          <a:xfrm>
            <a:off x="9695606" y="1803307"/>
            <a:ext cx="2311530" cy="1138773"/>
          </a:xfrm>
          <a:prstGeom prst="rect">
            <a:avLst/>
          </a:prstGeom>
          <a:noFill/>
        </p:spPr>
        <p:txBody>
          <a:bodyPr wrap="none" lIns="0" tIns="0" rIns="0" bIns="0" rtlCol="0">
            <a:spAutoFit/>
          </a:bodyPr>
          <a:lstStyle/>
          <a:p>
            <a:pPr algn="l">
              <a:spcBef>
                <a:spcPts val="432"/>
              </a:spcBef>
            </a:pPr>
            <a:r>
              <a:rPr lang="en-US" i="1" dirty="0" err="1">
                <a:latin typeface="+mn-lt"/>
              </a:rPr>
              <a:t>Deinococcus</a:t>
            </a:r>
            <a:r>
              <a:rPr lang="en-US" i="1" dirty="0">
                <a:latin typeface="+mn-lt"/>
              </a:rPr>
              <a:t> </a:t>
            </a:r>
            <a:r>
              <a:rPr lang="en-US" i="1" dirty="0" err="1">
                <a:latin typeface="+mn-lt"/>
              </a:rPr>
              <a:t>radiodurans</a:t>
            </a:r>
            <a:endParaRPr lang="en-US" i="1" dirty="0">
              <a:latin typeface="+mn-lt"/>
            </a:endParaRPr>
          </a:p>
          <a:p>
            <a:pPr algn="l">
              <a:spcBef>
                <a:spcPts val="432"/>
              </a:spcBef>
            </a:pPr>
            <a:r>
              <a:rPr lang="en-US" dirty="0">
                <a:latin typeface="+mn-lt"/>
              </a:rPr>
              <a:t>survives 3000 times the</a:t>
            </a:r>
          </a:p>
          <a:p>
            <a:pPr algn="l">
              <a:spcBef>
                <a:spcPts val="432"/>
              </a:spcBef>
            </a:pPr>
            <a:r>
              <a:rPr lang="en-US" dirty="0">
                <a:latin typeface="+mn-lt"/>
              </a:rPr>
              <a:t>deadly radiation dose for</a:t>
            </a:r>
          </a:p>
          <a:p>
            <a:pPr algn="l">
              <a:spcBef>
                <a:spcPts val="432"/>
              </a:spcBef>
            </a:pPr>
            <a:r>
              <a:rPr lang="en-US" dirty="0">
                <a:latin typeface="+mn-lt"/>
              </a:rPr>
              <a:t>humans</a:t>
            </a: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9301" y="1188998"/>
            <a:ext cx="2653379" cy="1770527"/>
          </a:xfrm>
          <a:prstGeom prst="rect">
            <a:avLst/>
          </a:prstGeom>
        </p:spPr>
      </p:pic>
      <p:sp>
        <p:nvSpPr>
          <p:cNvPr id="15" name="TextBox 14"/>
          <p:cNvSpPr txBox="1"/>
          <p:nvPr/>
        </p:nvSpPr>
        <p:spPr>
          <a:xfrm>
            <a:off x="7197640" y="6271521"/>
            <a:ext cx="4881504" cy="482183"/>
          </a:xfrm>
          <a:prstGeom prst="rect">
            <a:avLst/>
          </a:prstGeom>
          <a:noFill/>
        </p:spPr>
        <p:txBody>
          <a:bodyPr wrap="square" lIns="0" tIns="0" rIns="0" bIns="0" rtlCol="0">
            <a:spAutoFit/>
          </a:bodyPr>
          <a:lstStyle/>
          <a:p>
            <a:pPr>
              <a:spcBef>
                <a:spcPts val="432"/>
              </a:spcBef>
            </a:pPr>
            <a:r>
              <a:rPr lang="en-US" sz="1200" dirty="0">
                <a:latin typeface="+mn-lt"/>
                <a:hlinkClick r:id="rId8"/>
              </a:rPr>
              <a:t>http://www.biocision.com/uploads/docs/appnote_snapfreezing_2013.pdf</a:t>
            </a:r>
            <a:endParaRPr lang="en-US" sz="1200" dirty="0">
              <a:latin typeface="+mn-lt"/>
            </a:endParaRPr>
          </a:p>
          <a:p>
            <a:pPr>
              <a:spcBef>
                <a:spcPts val="432"/>
              </a:spcBef>
            </a:pPr>
            <a:endParaRPr lang="en-US" dirty="0">
              <a:latin typeface="+mn-lt"/>
            </a:endParaRPr>
          </a:p>
        </p:txBody>
      </p:sp>
      <p:pic>
        <p:nvPicPr>
          <p:cNvPr id="16" name="Picture 15"/>
          <p:cNvPicPr>
            <a:picLocks noChangeAspect="1"/>
          </p:cNvPicPr>
          <p:nvPr/>
        </p:nvPicPr>
        <p:blipFill>
          <a:blip r:embed="rId9"/>
          <a:stretch>
            <a:fillRect/>
          </a:stretch>
        </p:blipFill>
        <p:spPr>
          <a:xfrm>
            <a:off x="8790550" y="4555603"/>
            <a:ext cx="2296759" cy="1609813"/>
          </a:xfrm>
          <a:prstGeom prst="rect">
            <a:avLst/>
          </a:prstGeom>
        </p:spPr>
      </p:pic>
      <p:sp>
        <p:nvSpPr>
          <p:cNvPr id="6" name="TextBox 5"/>
          <p:cNvSpPr txBox="1"/>
          <p:nvPr/>
        </p:nvSpPr>
        <p:spPr>
          <a:xfrm>
            <a:off x="7930572" y="3147151"/>
            <a:ext cx="4148572" cy="1138773"/>
          </a:xfrm>
          <a:prstGeom prst="rect">
            <a:avLst/>
          </a:prstGeom>
          <a:noFill/>
        </p:spPr>
        <p:txBody>
          <a:bodyPr wrap="none" lIns="0" tIns="0" rIns="0" bIns="0" rtlCol="0">
            <a:spAutoFit/>
          </a:bodyPr>
          <a:lstStyle/>
          <a:p>
            <a:pPr algn="l">
              <a:spcBef>
                <a:spcPts val="432"/>
              </a:spcBef>
            </a:pPr>
            <a:r>
              <a:rPr lang="en-US" dirty="0">
                <a:latin typeface="+mn-lt"/>
              </a:rPr>
              <a:t>It is estimated that 99% of all species that</a:t>
            </a:r>
          </a:p>
          <a:p>
            <a:pPr algn="l">
              <a:spcBef>
                <a:spcPts val="432"/>
              </a:spcBef>
            </a:pPr>
            <a:r>
              <a:rPr lang="en-US" dirty="0">
                <a:latin typeface="+mn-lt"/>
              </a:rPr>
              <a:t>have ever existed are extinct. While individual</a:t>
            </a:r>
          </a:p>
          <a:p>
            <a:pPr algn="l">
              <a:spcBef>
                <a:spcPts val="432"/>
              </a:spcBef>
            </a:pPr>
            <a:r>
              <a:rPr lang="en-US" dirty="0">
                <a:latin typeface="+mn-lt"/>
              </a:rPr>
              <a:t>species can be very vulnerable. Life itself</a:t>
            </a:r>
          </a:p>
          <a:p>
            <a:pPr algn="l">
              <a:spcBef>
                <a:spcPts val="432"/>
              </a:spcBef>
            </a:pPr>
            <a:r>
              <a:rPr lang="en-US" dirty="0">
                <a:latin typeface="+mn-lt"/>
              </a:rPr>
              <a:t>is highly resilient.</a:t>
            </a:r>
          </a:p>
        </p:txBody>
      </p:sp>
    </p:spTree>
    <p:extLst>
      <p:ext uri="{BB962C8B-B14F-4D97-AF65-F5344CB8AC3E}">
        <p14:creationId xmlns:p14="http://schemas.microsoft.com/office/powerpoint/2010/main" val="1015608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800" y="260648"/>
            <a:ext cx="9312374" cy="922171"/>
          </a:xfrm>
        </p:spPr>
        <p:txBody>
          <a:bodyPr/>
          <a:lstStyle/>
          <a:p>
            <a:r>
              <a:rPr lang="en-US" dirty="0"/>
              <a:t>Osmosis and osmotic pressure: why is it difficult to live in the dead sea?</a:t>
            </a:r>
          </a:p>
        </p:txBody>
      </p:sp>
      <p:sp>
        <p:nvSpPr>
          <p:cNvPr id="4" name="Slide Number Placeholder 3"/>
          <p:cNvSpPr>
            <a:spLocks noGrp="1"/>
          </p:cNvSpPr>
          <p:nvPr>
            <p:ph type="sldNum" sz="quarter" idx="11"/>
          </p:nvPr>
        </p:nvSpPr>
        <p:spPr/>
        <p:txBody>
          <a:bodyPr/>
          <a:lstStyle/>
          <a:p>
            <a:fld id="{103EA872-A674-449B-A120-B97244F8E91D}" type="slidenum">
              <a:rPr lang="en-GB" smtClean="0"/>
              <a:pPr/>
              <a:t>39</a:t>
            </a:fld>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566" y="1484784"/>
            <a:ext cx="5859350" cy="347166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326" y="2121905"/>
            <a:ext cx="4190242" cy="2197422"/>
          </a:xfrm>
          <a:prstGeom prst="rect">
            <a:avLst/>
          </a:prstGeom>
        </p:spPr>
      </p:pic>
      <p:sp>
        <p:nvSpPr>
          <p:cNvPr id="8" name="TextBox 7"/>
          <p:cNvSpPr txBox="1"/>
          <p:nvPr/>
        </p:nvSpPr>
        <p:spPr>
          <a:xfrm>
            <a:off x="2710830" y="4924988"/>
            <a:ext cx="5544616" cy="666849"/>
          </a:xfrm>
          <a:prstGeom prst="rect">
            <a:avLst/>
          </a:prstGeom>
          <a:noFill/>
        </p:spPr>
        <p:txBody>
          <a:bodyPr wrap="square" lIns="0" tIns="0" rIns="0" bIns="0" rtlCol="0">
            <a:spAutoFit/>
          </a:bodyPr>
          <a:lstStyle/>
          <a:p>
            <a:pPr algn="l">
              <a:spcBef>
                <a:spcPts val="432"/>
              </a:spcBef>
            </a:pPr>
            <a:r>
              <a:rPr lang="en-US" sz="2000" dirty="0">
                <a:latin typeface="+mn-lt"/>
              </a:rPr>
              <a:t>Pressure of ideal gas: p = (n/V) R T</a:t>
            </a:r>
          </a:p>
          <a:p>
            <a:pPr algn="l">
              <a:spcBef>
                <a:spcPts val="432"/>
              </a:spcBef>
            </a:pPr>
            <a:r>
              <a:rPr lang="en-US" sz="2000" dirty="0">
                <a:latin typeface="+mn-lt"/>
              </a:rPr>
              <a:t>Osmotic pressure (for ideal solution): </a:t>
            </a:r>
            <a:r>
              <a:rPr lang="el-GR" sz="2000" dirty="0">
                <a:latin typeface="+mn-lt"/>
              </a:rPr>
              <a:t>Π</a:t>
            </a:r>
            <a:r>
              <a:rPr lang="en-US" sz="2000" dirty="0">
                <a:latin typeface="+mn-lt"/>
              </a:rPr>
              <a:t> = c R T</a:t>
            </a:r>
          </a:p>
        </p:txBody>
      </p:sp>
    </p:spTree>
    <p:extLst>
      <p:ext uri="{BB962C8B-B14F-4D97-AF65-F5344CB8AC3E}">
        <p14:creationId xmlns:p14="http://schemas.microsoft.com/office/powerpoint/2010/main" val="1329641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2538" y="548680"/>
            <a:ext cx="7215036" cy="562131"/>
          </a:xfrm>
        </p:spPr>
        <p:txBody>
          <a:bodyPr/>
          <a:lstStyle/>
          <a:p>
            <a:r>
              <a:rPr lang="en-US" dirty="0"/>
              <a:t>Overview over 27020 – Bioengineering</a:t>
            </a:r>
          </a:p>
        </p:txBody>
      </p:sp>
      <p:sp>
        <p:nvSpPr>
          <p:cNvPr id="3" name="Content Placeholder 2"/>
          <p:cNvSpPr>
            <a:spLocks noGrp="1"/>
          </p:cNvSpPr>
          <p:nvPr>
            <p:ph idx="1"/>
          </p:nvPr>
        </p:nvSpPr>
        <p:spPr>
          <a:xfrm>
            <a:off x="694606" y="1700808"/>
            <a:ext cx="10811844" cy="4530912"/>
          </a:xfrm>
        </p:spPr>
        <p:txBody>
          <a:bodyPr/>
          <a:lstStyle/>
          <a:p>
            <a:pPr>
              <a:buFontTx/>
              <a:buChar char="-"/>
            </a:pPr>
            <a:r>
              <a:rPr lang="en-US" dirty="0"/>
              <a:t>Course created in 2019, and constantly growing and evolving. Compulsory for most of </a:t>
            </a:r>
            <a:r>
              <a:rPr lang="en-US" dirty="0" err="1"/>
              <a:t>DTU’s</a:t>
            </a:r>
            <a:r>
              <a:rPr lang="en-US" dirty="0"/>
              <a:t> engineering students, as part of </a:t>
            </a:r>
            <a:r>
              <a:rPr lang="en-US" dirty="0" err="1"/>
              <a:t>polytechnical</a:t>
            </a:r>
            <a:r>
              <a:rPr lang="en-US" dirty="0"/>
              <a:t> foundation.</a:t>
            </a:r>
          </a:p>
          <a:p>
            <a:pPr marL="0" indent="0">
              <a:buNone/>
            </a:pPr>
            <a:endParaRPr lang="en-US" dirty="0"/>
          </a:p>
          <a:p>
            <a:pPr marL="0" indent="0">
              <a:buNone/>
            </a:pPr>
            <a:r>
              <a:rPr lang="en-US" dirty="0"/>
              <a:t>Aims: 	</a:t>
            </a:r>
          </a:p>
          <a:p>
            <a:pPr>
              <a:buFontTx/>
              <a:buChar char="-"/>
            </a:pPr>
            <a:r>
              <a:rPr lang="en-US" dirty="0"/>
              <a:t>to give basic notion of molecular biology to all engineers, enable the understanding of some important concepts, such as gene editing, antibody development, biotechnology, microbial ecology,…</a:t>
            </a:r>
          </a:p>
          <a:p>
            <a:pPr>
              <a:buFontTx/>
              <a:buChar char="-"/>
            </a:pPr>
            <a:r>
              <a:rPr lang="en-US" dirty="0"/>
              <a:t>illustrate how biology inspires engineering in a variety of disciplines, and how we are able to engineer living systems and interface biological and artificial systems</a:t>
            </a:r>
          </a:p>
          <a:p>
            <a:pPr>
              <a:buFontTx/>
              <a:buChar char="-"/>
            </a:pPr>
            <a:r>
              <a:rPr lang="en-US" dirty="0"/>
              <a:t>to introduce the research directions at DTU at the interface between engineering and biology </a:t>
            </a:r>
          </a:p>
        </p:txBody>
      </p:sp>
      <p:sp>
        <p:nvSpPr>
          <p:cNvPr id="4" name="Slide Number Placeholder 3"/>
          <p:cNvSpPr>
            <a:spLocks noGrp="1"/>
          </p:cNvSpPr>
          <p:nvPr>
            <p:ph type="sldNum" sz="quarter" idx="11"/>
          </p:nvPr>
        </p:nvSpPr>
        <p:spPr/>
        <p:txBody>
          <a:bodyPr/>
          <a:lstStyle/>
          <a:p>
            <a:fld id="{103EA872-A674-449B-A120-B97244F8E91D}" type="slidenum">
              <a:rPr lang="en-GB" smtClean="0"/>
              <a:pPr/>
              <a:t>4</a:t>
            </a:fld>
            <a:endParaRPr lang="en-GB" dirty="0"/>
          </a:p>
        </p:txBody>
      </p:sp>
    </p:spTree>
    <p:extLst>
      <p:ext uri="{BB962C8B-B14F-4D97-AF65-F5344CB8AC3E}">
        <p14:creationId xmlns:p14="http://schemas.microsoft.com/office/powerpoint/2010/main" val="1006719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38" y="404664"/>
            <a:ext cx="6624736" cy="562131"/>
          </a:xfrm>
        </p:spPr>
        <p:txBody>
          <a:bodyPr/>
          <a:lstStyle/>
          <a:p>
            <a:r>
              <a:rPr lang="en-US" dirty="0"/>
              <a:t>How, when and where did life start?</a:t>
            </a:r>
          </a:p>
        </p:txBody>
      </p:sp>
      <p:sp>
        <p:nvSpPr>
          <p:cNvPr id="3" name="Content Placeholder 2"/>
          <p:cNvSpPr>
            <a:spLocks noGrp="1"/>
          </p:cNvSpPr>
          <p:nvPr>
            <p:ph idx="1"/>
          </p:nvPr>
        </p:nvSpPr>
        <p:spPr>
          <a:xfrm>
            <a:off x="418789" y="1221982"/>
            <a:ext cx="5544616" cy="3575170"/>
          </a:xfrm>
        </p:spPr>
        <p:txBody>
          <a:bodyPr/>
          <a:lstStyle/>
          <a:p>
            <a:pPr marL="0" indent="0">
              <a:buNone/>
            </a:pPr>
            <a:r>
              <a:rPr lang="en-US" dirty="0"/>
              <a:t>Two scientific possibilities:</a:t>
            </a:r>
          </a:p>
          <a:p>
            <a:pPr marL="0" indent="0">
              <a:buNone/>
            </a:pPr>
            <a:endParaRPr lang="en-US" dirty="0"/>
          </a:p>
          <a:p>
            <a:pPr>
              <a:buFontTx/>
              <a:buChar char="-"/>
            </a:pPr>
            <a:r>
              <a:rPr lang="en-US" dirty="0"/>
              <a:t>Life started here on earth, from non-living matter</a:t>
            </a:r>
          </a:p>
          <a:p>
            <a:pPr marL="0" indent="0">
              <a:buNone/>
            </a:pPr>
            <a:r>
              <a:rPr lang="en-US" dirty="0"/>
              <a:t>(abiogenesis, only once?)</a:t>
            </a:r>
          </a:p>
          <a:p>
            <a:pPr marL="0" indent="0">
              <a:buNone/>
            </a:pPr>
            <a:endParaRPr lang="en-US" dirty="0"/>
          </a:p>
          <a:p>
            <a:pPr>
              <a:buFontTx/>
              <a:buChar char="-"/>
            </a:pPr>
            <a:r>
              <a:rPr lang="en-US" dirty="0"/>
              <a:t>Life started somewhere else in the universe and the </a:t>
            </a:r>
          </a:p>
          <a:p>
            <a:pPr marL="0" indent="0">
              <a:buNone/>
            </a:pPr>
            <a:r>
              <a:rPr lang="en-US" dirty="0"/>
              <a:t>earth was seeded with life from space, e.g. through </a:t>
            </a:r>
          </a:p>
          <a:p>
            <a:pPr marL="0" indent="0">
              <a:buNone/>
            </a:pPr>
            <a:r>
              <a:rPr lang="en-US" dirty="0"/>
              <a:t>impact from comets/asteroids -&gt; panspermia</a:t>
            </a:r>
          </a:p>
          <a:p>
            <a:pPr>
              <a:buFontTx/>
              <a:buChar char="-"/>
            </a:pPr>
            <a:endParaRPr lang="en-US" dirty="0"/>
          </a:p>
          <a:p>
            <a:pPr marL="0" indent="0">
              <a:buNone/>
            </a:pPr>
            <a:r>
              <a:rPr lang="en-US" dirty="0"/>
              <a:t>At any rate, it is remarkable that life started on earth </a:t>
            </a:r>
          </a:p>
          <a:p>
            <a:pPr marL="0" indent="0">
              <a:buNone/>
            </a:pPr>
            <a:r>
              <a:rPr lang="en-US" dirty="0"/>
              <a:t>almost as soon as it possibly could (determinism)…</a:t>
            </a:r>
          </a:p>
          <a:p>
            <a:pPr marL="0" indent="0">
              <a:buNone/>
            </a:pPr>
            <a:r>
              <a:rPr lang="en-US" dirty="0"/>
              <a:t>It seems like going multicellular was harder than to</a:t>
            </a:r>
          </a:p>
          <a:p>
            <a:pPr marL="0" indent="0">
              <a:buNone/>
            </a:pPr>
            <a:r>
              <a:rPr lang="en-US" dirty="0"/>
              <a:t>kick-start life itself…</a:t>
            </a:r>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03EA872-A674-449B-A120-B97244F8E91D}" type="slidenum">
              <a:rPr kumimoji="0" lang="en-GB" sz="700" b="1" i="0" u="none" strike="noStrike" kern="1200" cap="none" spc="0" normalizeH="0" baseline="0" noProof="0" smtClean="0">
                <a:ln>
                  <a:noFill/>
                </a:ln>
                <a:solidFill>
                  <a:srgbClr val="FFFFFF"/>
                </a:solidFill>
                <a:effectLst/>
                <a:uLnTx/>
                <a:uFillTx/>
                <a:latin typeface="Arial"/>
                <a:ea typeface="ＭＳ Ｐゴシック" pitchFamily="-80" charset="-128"/>
                <a:cs typeface="+mn-cs"/>
              </a:rPr>
              <a:pPr marL="0" marR="0" lvl="0" indent="0" algn="l" defTabSz="914400" rtl="0" eaLnBrk="1" fontAlgn="base" latinLnBrk="0" hangingPunct="1">
                <a:lnSpc>
                  <a:spcPct val="100000"/>
                </a:lnSpc>
                <a:spcBef>
                  <a:spcPct val="50000"/>
                </a:spcBef>
                <a:spcAft>
                  <a:spcPct val="0"/>
                </a:spcAft>
                <a:buClrTx/>
                <a:buSzTx/>
                <a:buFontTx/>
                <a:buNone/>
                <a:tabLst/>
                <a:defRPr/>
              </a:pPr>
              <a:t>40</a:t>
            </a:fld>
            <a:endParaRPr kumimoji="0" lang="en-GB" sz="700" b="1" i="0" u="none" strike="noStrike" kern="1200" cap="none" spc="0" normalizeH="0" baseline="0" noProof="0" dirty="0">
              <a:ln>
                <a:noFill/>
              </a:ln>
              <a:solidFill>
                <a:srgbClr val="FFFFFF"/>
              </a:solidFill>
              <a:effectLst/>
              <a:uLnTx/>
              <a:uFillTx/>
              <a:latin typeface="Arial"/>
              <a:ea typeface="ＭＳ Ｐゴシック" pitchFamily="-80" charset="-128"/>
              <a:cs typeface="+mn-cs"/>
            </a:endParaRPr>
          </a:p>
        </p:txBody>
      </p:sp>
      <p:pic>
        <p:nvPicPr>
          <p:cNvPr id="5" name="Picture 4"/>
          <p:cNvPicPr>
            <a:picLocks noChangeAspect="1"/>
          </p:cNvPicPr>
          <p:nvPr/>
        </p:nvPicPr>
        <p:blipFill>
          <a:blip r:embed="rId3"/>
          <a:stretch>
            <a:fillRect/>
          </a:stretch>
        </p:blipFill>
        <p:spPr>
          <a:xfrm>
            <a:off x="6239222" y="1196752"/>
            <a:ext cx="2376917" cy="4967833"/>
          </a:xfrm>
          <a:prstGeom prst="rect">
            <a:avLst/>
          </a:prstGeom>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7773" y="1388225"/>
            <a:ext cx="2519363" cy="2224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3"/>
          <p:cNvSpPr txBox="1">
            <a:spLocks noChangeArrowheads="1"/>
          </p:cNvSpPr>
          <p:nvPr/>
        </p:nvSpPr>
        <p:spPr bwMode="auto">
          <a:xfrm>
            <a:off x="9424293" y="3693676"/>
            <a:ext cx="19494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lstStyle>
            <a:lvl1pPr>
              <a:tabLst>
                <a:tab pos="449263" algn="l"/>
                <a:tab pos="898525" algn="l"/>
                <a:tab pos="1347788" algn="l"/>
                <a:tab pos="1797050" algn="l"/>
              </a:tabLst>
              <a:defRPr>
                <a:solidFill>
                  <a:srgbClr val="000000"/>
                </a:solidFill>
                <a:latin typeface="Arial" panose="020B0604020202020204" pitchFamily="34" charset="0"/>
                <a:cs typeface="Droid Sans" charset="0"/>
              </a:defRPr>
            </a:lvl1pPr>
            <a:lvl2pPr>
              <a:tabLst>
                <a:tab pos="449263" algn="l"/>
                <a:tab pos="898525" algn="l"/>
                <a:tab pos="1347788" algn="l"/>
                <a:tab pos="1797050" algn="l"/>
              </a:tabLst>
              <a:defRPr>
                <a:solidFill>
                  <a:srgbClr val="000000"/>
                </a:solidFill>
                <a:latin typeface="Arial" panose="020B0604020202020204" pitchFamily="34" charset="0"/>
                <a:cs typeface="Droid Sans" charset="0"/>
              </a:defRPr>
            </a:lvl2pPr>
            <a:lvl3pPr>
              <a:tabLst>
                <a:tab pos="449263" algn="l"/>
                <a:tab pos="898525" algn="l"/>
                <a:tab pos="1347788" algn="l"/>
                <a:tab pos="1797050" algn="l"/>
              </a:tabLst>
              <a:defRPr>
                <a:solidFill>
                  <a:srgbClr val="000000"/>
                </a:solidFill>
                <a:latin typeface="Arial" panose="020B0604020202020204" pitchFamily="34" charset="0"/>
                <a:cs typeface="Droid Sans" charset="0"/>
              </a:defRPr>
            </a:lvl3pPr>
            <a:lvl4pPr>
              <a:tabLst>
                <a:tab pos="449263" algn="l"/>
                <a:tab pos="898525" algn="l"/>
                <a:tab pos="1347788" algn="l"/>
                <a:tab pos="1797050" algn="l"/>
              </a:tabLst>
              <a:defRPr>
                <a:solidFill>
                  <a:srgbClr val="000000"/>
                </a:solidFill>
                <a:latin typeface="Arial" panose="020B0604020202020204" pitchFamily="34" charset="0"/>
                <a:cs typeface="Droid Sans" charset="0"/>
              </a:defRPr>
            </a:lvl4pPr>
            <a:lvl5pPr>
              <a:tabLst>
                <a:tab pos="449263" algn="l"/>
                <a:tab pos="898525" algn="l"/>
                <a:tab pos="1347788" algn="l"/>
                <a:tab pos="1797050" algn="l"/>
              </a:tabLst>
              <a:defRPr>
                <a:solidFill>
                  <a:srgbClr val="000000"/>
                </a:solidFill>
                <a:latin typeface="Arial" panose="020B0604020202020204" pitchFamily="34" charset="0"/>
                <a:cs typeface="Droid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cs typeface="Droid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cs typeface="Droid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cs typeface="Droid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cs typeface="Droid Sans"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Lst>
              <a:defRPr/>
            </a:pPr>
            <a:r>
              <a:rPr kumimoji="0" lang="en-GB"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itchFamily="-80" charset="-128"/>
              </a:rPr>
              <a:t>Bell et al., PNAS 2015</a:t>
            </a:r>
          </a:p>
        </p:txBody>
      </p:sp>
      <p:sp>
        <p:nvSpPr>
          <p:cNvPr id="8" name="Text Box 5"/>
          <p:cNvSpPr txBox="1">
            <a:spLocks noChangeArrowheads="1"/>
          </p:cNvSpPr>
          <p:nvPr/>
        </p:nvSpPr>
        <p:spPr bwMode="auto">
          <a:xfrm>
            <a:off x="8611205" y="4102303"/>
            <a:ext cx="3489224" cy="1798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panose="020B0604020202020204" pitchFamily="34" charset="0"/>
                <a:cs typeface="Droid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panose="020B0604020202020204" pitchFamily="34" charset="0"/>
                <a:cs typeface="Droid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panose="020B0604020202020204" pitchFamily="34" charset="0"/>
                <a:cs typeface="Droid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panose="020B0604020202020204" pitchFamily="34" charset="0"/>
                <a:cs typeface="Droid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panose="020B0604020202020204" pitchFamily="34" charset="0"/>
                <a:cs typeface="Droid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panose="020B0604020202020204" pitchFamily="34" charset="0"/>
                <a:cs typeface="Droid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panose="020B0604020202020204" pitchFamily="34" charset="0"/>
                <a:cs typeface="Droid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panose="020B0604020202020204" pitchFamily="34" charset="0"/>
                <a:cs typeface="Droid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panose="020B0604020202020204" pitchFamily="34" charset="0"/>
                <a:cs typeface="Droid Sans"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Oldest rocks only ~4 billion years old,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but isotope composition (high </a:t>
            </a:r>
            <a:r>
              <a:rPr kumimoji="0" lang="en-GB" altLang="en-US" sz="1600" b="0" i="0" u="none" strike="noStrike" kern="1200" cap="none" spc="0" normalizeH="0" baseline="33000" noProof="0" dirty="0">
                <a:ln>
                  <a:noFill/>
                </a:ln>
                <a:solidFill>
                  <a:srgbClr val="000000"/>
                </a:solidFill>
                <a:effectLst/>
                <a:uLnTx/>
                <a:uFillTx/>
                <a:latin typeface="Arial" panose="020B0604020202020204" pitchFamily="34" charset="0"/>
                <a:ea typeface="ＭＳ Ｐゴシック" pitchFamily="-80" charset="-128"/>
              </a:rPr>
              <a:t>12</a:t>
            </a: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C/</a:t>
            </a:r>
            <a:r>
              <a:rPr kumimoji="0" lang="en-GB" altLang="en-US" sz="1600" b="0" i="0" u="none" strike="noStrike" kern="1200" cap="none" spc="0" normalizeH="0" baseline="33000" noProof="0" dirty="0">
                <a:ln>
                  <a:noFill/>
                </a:ln>
                <a:solidFill>
                  <a:srgbClr val="000000"/>
                </a:solidFill>
                <a:effectLst/>
                <a:uLnTx/>
                <a:uFillTx/>
                <a:latin typeface="Arial" panose="020B0604020202020204" pitchFamily="34" charset="0"/>
                <a:ea typeface="ＭＳ Ｐゴシック" pitchFamily="-80" charset="-128"/>
              </a:rPr>
              <a:t>13</a:t>
            </a: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C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ratio) of graphite inclusions in 4.1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billion year old zircon suggests life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could have existed already back then.</a:t>
            </a:r>
          </a:p>
        </p:txBody>
      </p:sp>
    </p:spTree>
    <p:extLst>
      <p:ext uri="{BB962C8B-B14F-4D97-AF65-F5344CB8AC3E}">
        <p14:creationId xmlns:p14="http://schemas.microsoft.com/office/powerpoint/2010/main" val="622370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4846" y="476672"/>
            <a:ext cx="6094800" cy="490123"/>
          </a:xfrm>
        </p:spPr>
        <p:txBody>
          <a:bodyPr/>
          <a:lstStyle/>
          <a:p>
            <a:r>
              <a:rPr lang="en-US" dirty="0"/>
              <a:t>How has life shaped our planet?</a:t>
            </a:r>
          </a:p>
        </p:txBody>
      </p:sp>
      <p:sp>
        <p:nvSpPr>
          <p:cNvPr id="3" name="Content Placeholder 2"/>
          <p:cNvSpPr>
            <a:spLocks noGrp="1"/>
          </p:cNvSpPr>
          <p:nvPr>
            <p:ph idx="1"/>
          </p:nvPr>
        </p:nvSpPr>
        <p:spPr>
          <a:xfrm>
            <a:off x="478582" y="1412776"/>
            <a:ext cx="9312374" cy="4545578"/>
          </a:xfrm>
        </p:spPr>
        <p:txBody>
          <a:bodyPr/>
          <a:lstStyle/>
          <a:p>
            <a:r>
              <a:rPr lang="en-US" dirty="0"/>
              <a:t>Oxygen rise in atmosphere </a:t>
            </a:r>
          </a:p>
          <a:p>
            <a:pPr marL="0" indent="0">
              <a:buNone/>
            </a:pPr>
            <a:r>
              <a:rPr lang="en-US" dirty="0"/>
              <a:t>initially toxic for life, due to oxidation potential</a:t>
            </a:r>
          </a:p>
          <a:p>
            <a:pPr marL="0" indent="0">
              <a:buNone/>
            </a:pPr>
            <a:endParaRPr lang="en-US" dirty="0"/>
          </a:p>
          <a:p>
            <a:r>
              <a:rPr lang="en-US" dirty="0"/>
              <a:t>Inorganic deposits (coral reefs, chalk cliffs), </a:t>
            </a:r>
          </a:p>
          <a:p>
            <a:pPr marL="0" indent="0">
              <a:buNone/>
            </a:pPr>
            <a:r>
              <a:rPr lang="en-US" dirty="0"/>
              <a:t>carbon recycling through plate tectonics</a:t>
            </a:r>
          </a:p>
          <a:p>
            <a:endParaRPr lang="en-US" dirty="0"/>
          </a:p>
          <a:p>
            <a:r>
              <a:rPr lang="en-US" dirty="0"/>
              <a:t>Deposits of organic carbon (petrol, coal)</a:t>
            </a:r>
          </a:p>
          <a:p>
            <a:endParaRPr lang="en-US" dirty="0"/>
          </a:p>
          <a:p>
            <a:r>
              <a:rPr lang="en-US" dirty="0"/>
              <a:t>Albedo changes </a:t>
            </a:r>
          </a:p>
          <a:p>
            <a:pPr marL="0" indent="0">
              <a:buNone/>
            </a:pPr>
            <a:r>
              <a:rPr lang="en-US" dirty="0"/>
              <a:t>through variations in</a:t>
            </a:r>
          </a:p>
          <a:p>
            <a:pPr marL="0" indent="0">
              <a:buNone/>
            </a:pPr>
            <a:r>
              <a:rPr lang="en-US" dirty="0"/>
              <a:t>plant cover</a:t>
            </a:r>
          </a:p>
        </p:txBody>
      </p:sp>
      <p:sp>
        <p:nvSpPr>
          <p:cNvPr id="4" name="Slide Number Placeholder 3"/>
          <p:cNvSpPr>
            <a:spLocks noGrp="1"/>
          </p:cNvSpPr>
          <p:nvPr>
            <p:ph type="sldNum" sz="quarter" idx="11"/>
          </p:nvPr>
        </p:nvSpPr>
        <p:spPr/>
        <p:txBody>
          <a:bodyPr/>
          <a:lstStyle/>
          <a:p>
            <a:fld id="{103EA872-A674-449B-A120-B97244F8E91D}" type="slidenum">
              <a:rPr lang="en-GB" smtClean="0"/>
              <a:pPr/>
              <a:t>41</a:t>
            </a:fld>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5676" y="1700833"/>
            <a:ext cx="2943485" cy="3933056"/>
          </a:xfrm>
          <a:prstGeom prst="rect">
            <a:avLst/>
          </a:prstGeom>
        </p:spPr>
      </p:pic>
      <p:sp>
        <p:nvSpPr>
          <p:cNvPr id="6" name="TextBox 5"/>
          <p:cNvSpPr txBox="1"/>
          <p:nvPr/>
        </p:nvSpPr>
        <p:spPr>
          <a:xfrm>
            <a:off x="9183489" y="5633889"/>
            <a:ext cx="1876476" cy="184666"/>
          </a:xfrm>
          <a:prstGeom prst="rect">
            <a:avLst/>
          </a:prstGeom>
          <a:noFill/>
        </p:spPr>
        <p:txBody>
          <a:bodyPr wrap="none" lIns="0" tIns="0" rIns="0" bIns="0" rtlCol="0">
            <a:spAutoFit/>
          </a:bodyPr>
          <a:lstStyle/>
          <a:p>
            <a:pPr algn="l">
              <a:spcBef>
                <a:spcPts val="432"/>
              </a:spcBef>
            </a:pPr>
            <a:r>
              <a:rPr lang="en-US" sz="1200" dirty="0" err="1">
                <a:latin typeface="+mn-lt"/>
              </a:rPr>
              <a:t>Catling</a:t>
            </a:r>
            <a:r>
              <a:rPr lang="en-US" sz="1200" dirty="0">
                <a:latin typeface="+mn-lt"/>
              </a:rPr>
              <a:t> et al., Sc. Adv. 2020</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2438" y="2960919"/>
            <a:ext cx="1948676" cy="1305613"/>
          </a:xfrm>
          <a:prstGeom prst="rect">
            <a:avLst/>
          </a:prstGeom>
        </p:spPr>
      </p:pic>
      <p:sp>
        <p:nvSpPr>
          <p:cNvPr id="8" name="TextBox 7"/>
          <p:cNvSpPr txBox="1"/>
          <p:nvPr/>
        </p:nvSpPr>
        <p:spPr>
          <a:xfrm>
            <a:off x="5896345" y="4352712"/>
            <a:ext cx="870431" cy="184666"/>
          </a:xfrm>
          <a:prstGeom prst="rect">
            <a:avLst/>
          </a:prstGeom>
          <a:noFill/>
        </p:spPr>
        <p:txBody>
          <a:bodyPr wrap="none" lIns="0" tIns="0" rIns="0" bIns="0" rtlCol="0">
            <a:spAutoFit/>
          </a:bodyPr>
          <a:lstStyle/>
          <a:p>
            <a:pPr algn="l">
              <a:spcBef>
                <a:spcPts val="432"/>
              </a:spcBef>
            </a:pPr>
            <a:r>
              <a:rPr lang="en-US" sz="1200" dirty="0">
                <a:latin typeface="+mn-lt"/>
              </a:rPr>
              <a:t>(c) </a:t>
            </a:r>
            <a:r>
              <a:rPr lang="en-US" sz="1200" dirty="0" err="1">
                <a:latin typeface="+mn-lt"/>
              </a:rPr>
              <a:t>D.Jansen</a:t>
            </a:r>
            <a:endParaRPr lang="en-US" sz="1200" dirty="0">
              <a:latin typeface="+mn-lt"/>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2438" y="1134558"/>
            <a:ext cx="2003061" cy="1502296"/>
          </a:xfrm>
          <a:prstGeom prst="rect">
            <a:avLst/>
          </a:prstGeom>
        </p:spPr>
      </p:pic>
      <p:pic>
        <p:nvPicPr>
          <p:cNvPr id="10" name="Picture 9"/>
          <p:cNvPicPr>
            <a:picLocks noChangeAspect="1"/>
          </p:cNvPicPr>
          <p:nvPr/>
        </p:nvPicPr>
        <p:blipFill>
          <a:blip r:embed="rId6"/>
          <a:stretch>
            <a:fillRect/>
          </a:stretch>
        </p:blipFill>
        <p:spPr>
          <a:xfrm>
            <a:off x="2737187" y="3933056"/>
            <a:ext cx="2778820" cy="2173112"/>
          </a:xfrm>
          <a:prstGeom prst="rect">
            <a:avLst/>
          </a:prstGeom>
        </p:spPr>
      </p:pic>
      <p:sp>
        <p:nvSpPr>
          <p:cNvPr id="11" name="Rectangle 10"/>
          <p:cNvSpPr/>
          <p:nvPr/>
        </p:nvSpPr>
        <p:spPr bwMode="auto">
          <a:xfrm>
            <a:off x="2674826" y="6017154"/>
            <a:ext cx="360040" cy="350966"/>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extBox 11"/>
          <p:cNvSpPr txBox="1"/>
          <p:nvPr/>
        </p:nvSpPr>
        <p:spPr>
          <a:xfrm>
            <a:off x="2483551" y="6173681"/>
            <a:ext cx="3412794" cy="153888"/>
          </a:xfrm>
          <a:prstGeom prst="rect">
            <a:avLst/>
          </a:prstGeom>
          <a:noFill/>
        </p:spPr>
        <p:txBody>
          <a:bodyPr wrap="none" lIns="0" tIns="0" rIns="0" bIns="0" rtlCol="0">
            <a:spAutoFit/>
          </a:bodyPr>
          <a:lstStyle/>
          <a:p>
            <a:pPr>
              <a:spcBef>
                <a:spcPts val="432"/>
              </a:spcBef>
            </a:pPr>
            <a:r>
              <a:rPr lang="en-US" sz="1000" dirty="0" err="1">
                <a:latin typeface="+mn-lt"/>
              </a:rPr>
              <a:t>Alessandri</a:t>
            </a:r>
            <a:r>
              <a:rPr lang="en-US" sz="1000" dirty="0">
                <a:latin typeface="+mn-lt"/>
              </a:rPr>
              <a:t> et al., </a:t>
            </a:r>
            <a:r>
              <a:rPr lang="fr-FR" sz="1000" dirty="0"/>
              <a:t>Environ. </a:t>
            </a:r>
            <a:r>
              <a:rPr lang="fr-FR" sz="1000" dirty="0" err="1"/>
              <a:t>Res</a:t>
            </a:r>
            <a:r>
              <a:rPr lang="fr-FR" sz="1000" dirty="0"/>
              <a:t>. </a:t>
            </a:r>
            <a:r>
              <a:rPr lang="fr-FR" sz="1000" dirty="0" err="1"/>
              <a:t>Lett</a:t>
            </a:r>
            <a:r>
              <a:rPr lang="fr-FR" sz="1000" dirty="0"/>
              <a:t>. 16 (2021) 034023</a:t>
            </a:r>
            <a:endParaRPr lang="en-US" sz="1000" dirty="0" err="1">
              <a:latin typeface="+mn-lt"/>
            </a:endParaRPr>
          </a:p>
        </p:txBody>
      </p:sp>
    </p:spTree>
    <p:extLst>
      <p:ext uri="{BB962C8B-B14F-4D97-AF65-F5344CB8AC3E}">
        <p14:creationId xmlns:p14="http://schemas.microsoft.com/office/powerpoint/2010/main" val="1961705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229" y="364740"/>
            <a:ext cx="9312374" cy="490123"/>
          </a:xfrm>
        </p:spPr>
        <p:txBody>
          <a:bodyPr/>
          <a:lstStyle/>
          <a:p>
            <a:pPr algn="ctr"/>
            <a:r>
              <a:rPr lang="en-US" dirty="0"/>
              <a:t>The chemistry of life (Miller experiment)</a:t>
            </a:r>
          </a:p>
        </p:txBody>
      </p:sp>
      <p:sp>
        <p:nvSpPr>
          <p:cNvPr id="4" name="Slide Number Placeholder 3"/>
          <p:cNvSpPr>
            <a:spLocks noGrp="1"/>
          </p:cNvSpPr>
          <p:nvPr>
            <p:ph type="sldNum" sz="quarter" idx="1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03EA872-A674-449B-A120-B97244F8E91D}" type="slidenum">
              <a:rPr kumimoji="0" lang="en-GB" sz="700" b="1" i="0" u="none" strike="noStrike" kern="1200" cap="none" spc="0" normalizeH="0" baseline="0" noProof="0" smtClean="0">
                <a:ln>
                  <a:noFill/>
                </a:ln>
                <a:solidFill>
                  <a:srgbClr val="FFFFFF"/>
                </a:solidFill>
                <a:effectLst/>
                <a:uLnTx/>
                <a:uFillTx/>
                <a:latin typeface="Arial"/>
                <a:ea typeface="ＭＳ Ｐゴシック" pitchFamily="-80" charset="-128"/>
                <a:cs typeface="+mn-cs"/>
              </a:rPr>
              <a:pPr marL="0" marR="0" lvl="0" indent="0" algn="l" defTabSz="914400" rtl="0" eaLnBrk="1" fontAlgn="base" latinLnBrk="0" hangingPunct="1">
                <a:lnSpc>
                  <a:spcPct val="100000"/>
                </a:lnSpc>
                <a:spcBef>
                  <a:spcPct val="50000"/>
                </a:spcBef>
                <a:spcAft>
                  <a:spcPct val="0"/>
                </a:spcAft>
                <a:buClrTx/>
                <a:buSzTx/>
                <a:buFontTx/>
                <a:buNone/>
                <a:tabLst/>
                <a:defRPr/>
              </a:pPr>
              <a:t>42</a:t>
            </a:fld>
            <a:endParaRPr kumimoji="0" lang="en-GB" sz="700" b="1" i="0" u="none" strike="noStrike" kern="1200" cap="none" spc="0" normalizeH="0" baseline="0" noProof="0" dirty="0">
              <a:ln>
                <a:noFill/>
              </a:ln>
              <a:solidFill>
                <a:srgbClr val="FFFFFF"/>
              </a:solidFill>
              <a:effectLst/>
              <a:uLnTx/>
              <a:uFillTx/>
              <a:latin typeface="Arial"/>
              <a:ea typeface="ＭＳ Ｐゴシック" pitchFamily="-80" charset="-128"/>
              <a:cs typeface="+mn-cs"/>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1646" y="1627913"/>
            <a:ext cx="2879725" cy="3790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646" y="3356992"/>
            <a:ext cx="5400675" cy="2549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p:cNvSpPr txBox="1">
            <a:spLocks noChangeArrowheads="1"/>
          </p:cNvSpPr>
          <p:nvPr/>
        </p:nvSpPr>
        <p:spPr bwMode="auto">
          <a:xfrm>
            <a:off x="8336149" y="5435474"/>
            <a:ext cx="3006945" cy="747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44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The discharge apparatus used to conduct the experiment</a:t>
            </a: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 </a:t>
            </a:r>
          </a:p>
        </p:txBody>
      </p:sp>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834" y="405996"/>
            <a:ext cx="1231419" cy="18158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 Box 8"/>
          <p:cNvSpPr txBox="1">
            <a:spLocks noChangeArrowheads="1"/>
          </p:cNvSpPr>
          <p:nvPr/>
        </p:nvSpPr>
        <p:spPr bwMode="auto">
          <a:xfrm>
            <a:off x="9839622" y="2273597"/>
            <a:ext cx="2232248" cy="291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5668" rIns="90000" bIns="45000"/>
          <a:lstStyle>
            <a:lvl1pPr>
              <a:tabLst>
                <a:tab pos="449263" algn="l"/>
                <a:tab pos="898525" algn="l"/>
              </a:tabLst>
              <a:defRPr>
                <a:solidFill>
                  <a:srgbClr val="000000"/>
                </a:solidFill>
                <a:latin typeface="Arial" panose="020B0604020202020204" pitchFamily="34" charset="0"/>
                <a:cs typeface="Droid Sans" charset="0"/>
              </a:defRPr>
            </a:lvl1pPr>
            <a:lvl2pPr>
              <a:tabLst>
                <a:tab pos="449263" algn="l"/>
                <a:tab pos="898525" algn="l"/>
              </a:tabLst>
              <a:defRPr>
                <a:solidFill>
                  <a:srgbClr val="000000"/>
                </a:solidFill>
                <a:latin typeface="Arial" panose="020B0604020202020204" pitchFamily="34" charset="0"/>
                <a:cs typeface="Droid Sans" charset="0"/>
              </a:defRPr>
            </a:lvl2pPr>
            <a:lvl3pPr>
              <a:tabLst>
                <a:tab pos="449263" algn="l"/>
                <a:tab pos="898525" algn="l"/>
              </a:tabLst>
              <a:defRPr>
                <a:solidFill>
                  <a:srgbClr val="000000"/>
                </a:solidFill>
                <a:latin typeface="Arial" panose="020B0604020202020204" pitchFamily="34" charset="0"/>
                <a:cs typeface="Droid Sans" charset="0"/>
              </a:defRPr>
            </a:lvl3pPr>
            <a:lvl4pPr>
              <a:tabLst>
                <a:tab pos="449263" algn="l"/>
                <a:tab pos="898525" algn="l"/>
              </a:tabLst>
              <a:defRPr>
                <a:solidFill>
                  <a:srgbClr val="000000"/>
                </a:solidFill>
                <a:latin typeface="Arial" panose="020B0604020202020204" pitchFamily="34" charset="0"/>
                <a:cs typeface="Droid Sans" charset="0"/>
              </a:defRPr>
            </a:lvl4pPr>
            <a:lvl5pPr>
              <a:tabLst>
                <a:tab pos="449263" algn="l"/>
                <a:tab pos="898525" algn="l"/>
              </a:tabLst>
              <a:defRPr>
                <a:solidFill>
                  <a:srgbClr val="000000"/>
                </a:solidFill>
                <a:latin typeface="Arial" panose="020B0604020202020204" pitchFamily="34" charset="0"/>
                <a:cs typeface="Droid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cs typeface="Droid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cs typeface="Droid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cs typeface="Droid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cs typeface="Droid Sans"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Lst>
              <a:defRPr/>
            </a:pPr>
            <a:r>
              <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Stanley L. Miller (1930-2007)</a:t>
            </a:r>
          </a:p>
        </p:txBody>
      </p:sp>
      <p:pic>
        <p:nvPicPr>
          <p:cNvPr id="3" name="Picture 2"/>
          <p:cNvPicPr>
            <a:picLocks noChangeAspect="1"/>
          </p:cNvPicPr>
          <p:nvPr/>
        </p:nvPicPr>
        <p:blipFill>
          <a:blip r:embed="rId6"/>
          <a:stretch>
            <a:fillRect/>
          </a:stretch>
        </p:blipFill>
        <p:spPr>
          <a:xfrm>
            <a:off x="9589423" y="2919288"/>
            <a:ext cx="2388240" cy="1911871"/>
          </a:xfrm>
          <a:prstGeom prst="rect">
            <a:avLst/>
          </a:prstGeom>
        </p:spPr>
      </p:pic>
      <p:sp>
        <p:nvSpPr>
          <p:cNvPr id="13" name="TextBox 12">
            <a:extLst>
              <a:ext uri="{FF2B5EF4-FFF2-40B4-BE49-F238E27FC236}">
                <a16:creationId xmlns:a16="http://schemas.microsoft.com/office/drawing/2014/main" id="{58AF0DA9-5B22-A22D-F686-8294A0815E63}"/>
              </a:ext>
            </a:extLst>
          </p:cNvPr>
          <p:cNvSpPr txBox="1"/>
          <p:nvPr/>
        </p:nvSpPr>
        <p:spPr>
          <a:xfrm>
            <a:off x="550590" y="1412776"/>
            <a:ext cx="6712378" cy="1384995"/>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pP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The graduate student Stanley Miller was the first to test whether biologically relevant products were formed under simulated conditions of the early earth (heat, 'lightning’). He used strongly reducing conditions (H</a:t>
            </a:r>
            <a:r>
              <a:rPr kumimoji="0" lang="en-GB" altLang="en-US" sz="1800" b="0" i="0" u="none" strike="noStrike" kern="1200" cap="none" spc="0" normalizeH="0" baseline="-33000" noProof="0" dirty="0">
                <a:ln>
                  <a:noFill/>
                </a:ln>
                <a:solidFill>
                  <a:srgbClr val="000000"/>
                </a:solidFill>
                <a:effectLst/>
                <a:uLnTx/>
                <a:uFillTx/>
                <a:latin typeface="Arial" panose="020B0604020202020204" pitchFamily="34" charset="0"/>
                <a:ea typeface="ＭＳ Ｐゴシック" pitchFamily="-80" charset="-128"/>
              </a:rPr>
              <a:t>2</a:t>
            </a: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 CH</a:t>
            </a:r>
            <a:r>
              <a:rPr kumimoji="0" lang="en-GB" altLang="en-US" sz="1800" b="0" i="0" u="none" strike="noStrike" kern="1200" cap="none" spc="0" normalizeH="0" baseline="-33000" noProof="0" dirty="0">
                <a:ln>
                  <a:noFill/>
                </a:ln>
                <a:solidFill>
                  <a:srgbClr val="000000"/>
                </a:solidFill>
                <a:effectLst/>
                <a:uLnTx/>
                <a:uFillTx/>
                <a:latin typeface="Arial" panose="020B0604020202020204" pitchFamily="34" charset="0"/>
                <a:ea typeface="ＭＳ Ｐゴシック" pitchFamily="-80" charset="-128"/>
              </a:rPr>
              <a:t>4</a:t>
            </a: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 NH</a:t>
            </a:r>
            <a:r>
              <a:rPr kumimoji="0" lang="en-GB" altLang="en-US" sz="1800" b="0" i="0" u="none" strike="noStrike" kern="1200" cap="none" spc="0" normalizeH="0" baseline="-33000" noProof="0" dirty="0">
                <a:ln>
                  <a:noFill/>
                </a:ln>
                <a:solidFill>
                  <a:srgbClr val="000000"/>
                </a:solidFill>
                <a:effectLst/>
                <a:uLnTx/>
                <a:uFillTx/>
                <a:latin typeface="Arial" panose="020B0604020202020204" pitchFamily="34" charset="0"/>
                <a:ea typeface="ＭＳ Ｐゴシック" pitchFamily="-80" charset="-128"/>
              </a:rPr>
              <a:t>3</a:t>
            </a: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 and water, and found that several amino acids were formed.</a:t>
            </a:r>
            <a:endParaRPr lang="da-DK" sz="1800" dirty="0" err="1">
              <a:latin typeface="+mn-lt"/>
            </a:endParaRPr>
          </a:p>
        </p:txBody>
      </p:sp>
      <p:sp>
        <p:nvSpPr>
          <p:cNvPr id="9" name="TextBox 8">
            <a:extLst>
              <a:ext uri="{FF2B5EF4-FFF2-40B4-BE49-F238E27FC236}">
                <a16:creationId xmlns:a16="http://schemas.microsoft.com/office/drawing/2014/main" id="{0A5145E1-A416-1F95-9A1C-75B8EDDD14B0}"/>
              </a:ext>
            </a:extLst>
          </p:cNvPr>
          <p:cNvSpPr txBox="1"/>
          <p:nvPr/>
        </p:nvSpPr>
        <p:spPr>
          <a:xfrm>
            <a:off x="1144982" y="5905848"/>
            <a:ext cx="5976664" cy="789960"/>
          </a:xfrm>
          <a:prstGeom prst="rect">
            <a:avLst/>
          </a:prstGeom>
          <a:noFill/>
        </p:spPr>
        <p:txBody>
          <a:bodyPr wrap="square" lIns="0" tIns="0" rIns="0" bIns="0" rtlCol="0">
            <a:spAutoFit/>
          </a:bodyPr>
          <a:lstStyle/>
          <a:p>
            <a:pPr>
              <a:spcBef>
                <a:spcPts val="432"/>
              </a:spcBef>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Miller S, A production of amino acids under possible primitive earth conditions, Science, 1953</a:t>
            </a:r>
          </a:p>
          <a:p>
            <a:pPr algn="l">
              <a:spcBef>
                <a:spcPts val="432"/>
              </a:spcBef>
            </a:pPr>
            <a:endParaRPr lang="da-DK" dirty="0" err="1">
              <a:latin typeface="+mn-lt"/>
            </a:endParaRPr>
          </a:p>
        </p:txBody>
      </p:sp>
    </p:spTree>
    <p:extLst>
      <p:ext uri="{BB962C8B-B14F-4D97-AF65-F5344CB8AC3E}">
        <p14:creationId xmlns:p14="http://schemas.microsoft.com/office/powerpoint/2010/main" val="4119608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694" y="332656"/>
            <a:ext cx="9312374" cy="490123"/>
          </a:xfrm>
        </p:spPr>
        <p:txBody>
          <a:bodyPr/>
          <a:lstStyle/>
          <a:p>
            <a:pPr algn="ctr"/>
            <a:r>
              <a:rPr lang="en-US" dirty="0"/>
              <a:t>The RNA world hypothesis</a:t>
            </a:r>
          </a:p>
        </p:txBody>
      </p:sp>
      <p:sp>
        <p:nvSpPr>
          <p:cNvPr id="4" name="Slide Number Placeholder 3"/>
          <p:cNvSpPr>
            <a:spLocks noGrp="1"/>
          </p:cNvSpPr>
          <p:nvPr>
            <p:ph type="sldNum" sz="quarter" idx="1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03EA872-A674-449B-A120-B97244F8E91D}" type="slidenum">
              <a:rPr kumimoji="0" lang="en-GB" sz="700" b="1" i="0" u="none" strike="noStrike" kern="1200" cap="none" spc="0" normalizeH="0" baseline="0" noProof="0" smtClean="0">
                <a:ln>
                  <a:noFill/>
                </a:ln>
                <a:solidFill>
                  <a:srgbClr val="FFFFFF"/>
                </a:solidFill>
                <a:effectLst/>
                <a:uLnTx/>
                <a:uFillTx/>
                <a:latin typeface="Arial"/>
                <a:ea typeface="ＭＳ Ｐゴシック" pitchFamily="-80" charset="-128"/>
                <a:cs typeface="+mn-cs"/>
              </a:rPr>
              <a:pPr marL="0" marR="0" lvl="0" indent="0" algn="l" defTabSz="914400" rtl="0" eaLnBrk="1" fontAlgn="base" latinLnBrk="0" hangingPunct="1">
                <a:lnSpc>
                  <a:spcPct val="100000"/>
                </a:lnSpc>
                <a:spcBef>
                  <a:spcPct val="50000"/>
                </a:spcBef>
                <a:spcAft>
                  <a:spcPct val="0"/>
                </a:spcAft>
                <a:buClrTx/>
                <a:buSzTx/>
                <a:buFontTx/>
                <a:buNone/>
                <a:tabLst/>
                <a:defRPr/>
              </a:pPr>
              <a:t>43</a:t>
            </a:fld>
            <a:endParaRPr kumimoji="0" lang="en-GB" sz="700" b="1" i="0" u="none" strike="noStrike" kern="1200" cap="none" spc="0" normalizeH="0" baseline="0" noProof="0" dirty="0">
              <a:ln>
                <a:noFill/>
              </a:ln>
              <a:solidFill>
                <a:srgbClr val="FFFFFF"/>
              </a:solidFill>
              <a:effectLst/>
              <a:uLnTx/>
              <a:uFillTx/>
              <a:latin typeface="Arial"/>
              <a:ea typeface="ＭＳ Ｐゴシック" pitchFamily="-80" charset="-128"/>
              <a:cs typeface="+mn-cs"/>
            </a:endParaRPr>
          </a:p>
        </p:txBody>
      </p:sp>
      <p:sp>
        <p:nvSpPr>
          <p:cNvPr id="5" name="Text Box 2"/>
          <p:cNvSpPr txBox="1">
            <a:spLocks noChangeArrowheads="1"/>
          </p:cNvSpPr>
          <p:nvPr/>
        </p:nvSpPr>
        <p:spPr bwMode="auto">
          <a:xfrm>
            <a:off x="478582" y="1124744"/>
            <a:ext cx="8689975"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roid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roid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roid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roid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roid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roid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roid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roid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roid Sans"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There are multiple lines of evidence that an RNA world pre-dated today’s biological world:</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endPar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endParaRP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1) RNA stores information AND has catalytic activity</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endPar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endParaRP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2) RNA plays a key role in all forms of life (mRNA, </a:t>
            </a:r>
            <a:r>
              <a:rPr kumimoji="0" lang="en-GB" altLang="en-US" sz="18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itchFamily="-80" charset="-128"/>
              </a:rPr>
              <a:t>tRNA</a:t>
            </a: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 ribosome,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endPar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endParaRP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These points have led to the RNA-world hypothesis being currently the most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widely accepted theory about the origin of life.</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endPar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endParaRP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However, the RNA world might not have been the true origin of life, but a mere</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r>
              <a:rPr kumimoji="0" lang="en-GB"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intermediate step, pre-dated by an energy metabolism.</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4518" y="1272525"/>
            <a:ext cx="2088232" cy="20882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4"/>
          <p:cNvSpPr txBox="1">
            <a:spLocks noChangeArrowheads="1"/>
          </p:cNvSpPr>
          <p:nvPr/>
        </p:nvSpPr>
        <p:spPr bwMode="auto">
          <a:xfrm>
            <a:off x="8689975" y="3429000"/>
            <a:ext cx="3500438" cy="20600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Droid Sans" charset="0"/>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Droid Sans" charset="0"/>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Droid Sans" charset="0"/>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Droid Sans" charset="0"/>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Droid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Droid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Droid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Droid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cs typeface="Droid Sans"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Lst>
              <a:defRPr/>
            </a:pP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Molecular structure of the ribosome 30S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Lst>
              <a:defRPr/>
            </a:pP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subunit from </a:t>
            </a:r>
            <a:r>
              <a:rPr kumimoji="0" lang="en-GB" altLang="en-US" sz="1400" b="0" i="1" u="none" strike="noStrike" kern="1200" cap="none" spc="0" normalizeH="0" baseline="0" noProof="0" dirty="0" err="1">
                <a:ln>
                  <a:noFill/>
                </a:ln>
                <a:solidFill>
                  <a:srgbClr val="000000"/>
                </a:solidFill>
                <a:effectLst/>
                <a:uLnTx/>
                <a:uFillTx/>
                <a:latin typeface="Arial" panose="020B0604020202020204" pitchFamily="34" charset="0"/>
                <a:ea typeface="ＭＳ Ｐゴシック" pitchFamily="-80" charset="-128"/>
              </a:rPr>
              <a:t>Thermus</a:t>
            </a:r>
            <a:r>
              <a:rPr kumimoji="0" lang="en-GB" altLang="en-US" sz="14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 </a:t>
            </a:r>
            <a:r>
              <a:rPr kumimoji="0" lang="en-GB" altLang="en-US" sz="1400" b="0" i="1" u="none" strike="noStrike" kern="1200" cap="none" spc="0" normalizeH="0" baseline="0" noProof="0" dirty="0" err="1">
                <a:ln>
                  <a:noFill/>
                </a:ln>
                <a:solidFill>
                  <a:srgbClr val="000000"/>
                </a:solidFill>
                <a:effectLst/>
                <a:uLnTx/>
                <a:uFillTx/>
                <a:latin typeface="Arial" panose="020B0604020202020204" pitchFamily="34" charset="0"/>
                <a:ea typeface="ＭＳ Ｐゴシック" pitchFamily="-80" charset="-128"/>
              </a:rPr>
              <a:t>thermophilus</a:t>
            </a: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Lst>
              <a:defRPr/>
            </a:pP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Proteins are shown in blue and the single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Lst>
              <a:defRPr/>
            </a:pP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RNA chain in orange.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Lst>
              <a:defRPr/>
            </a:pP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The catalytic centre that forms the peptide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Lst>
              <a:defRPr/>
            </a:pP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bond is formed entirely of RNA.</a:t>
            </a:r>
          </a:p>
        </p:txBody>
      </p:sp>
    </p:spTree>
    <p:extLst>
      <p:ext uri="{BB962C8B-B14F-4D97-AF65-F5344CB8AC3E}">
        <p14:creationId xmlns:p14="http://schemas.microsoft.com/office/powerpoint/2010/main" val="2430926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677" y="356893"/>
            <a:ext cx="9240366" cy="562131"/>
          </a:xfrm>
        </p:spPr>
        <p:txBody>
          <a:bodyPr/>
          <a:lstStyle/>
          <a:p>
            <a:pPr algn="ctr"/>
            <a:r>
              <a:rPr lang="en-US" dirty="0"/>
              <a:t>The power of self-replication</a:t>
            </a:r>
          </a:p>
        </p:txBody>
      </p:sp>
      <p:sp>
        <p:nvSpPr>
          <p:cNvPr id="4" name="Slide Number Placeholder 3"/>
          <p:cNvSpPr>
            <a:spLocks noGrp="1"/>
          </p:cNvSpPr>
          <p:nvPr>
            <p:ph type="sldNum" sz="quarter" idx="1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03EA872-A674-449B-A120-B97244F8E91D}" type="slidenum">
              <a:rPr kumimoji="0" lang="en-GB" sz="700" b="1" i="0" u="none" strike="noStrike" kern="1200" cap="none" spc="0" normalizeH="0" baseline="0" noProof="0" smtClean="0">
                <a:ln>
                  <a:noFill/>
                </a:ln>
                <a:solidFill>
                  <a:srgbClr val="FFFFFF"/>
                </a:solidFill>
                <a:effectLst/>
                <a:uLnTx/>
                <a:uFillTx/>
                <a:latin typeface="Arial"/>
                <a:ea typeface="ＭＳ Ｐゴシック" pitchFamily="-80" charset="-128"/>
                <a:cs typeface="+mn-cs"/>
              </a:rPr>
              <a:pPr marL="0" marR="0" lvl="0" indent="0" algn="l" defTabSz="914400" rtl="0" eaLnBrk="1" fontAlgn="base" latinLnBrk="0" hangingPunct="1">
                <a:lnSpc>
                  <a:spcPct val="100000"/>
                </a:lnSpc>
                <a:spcBef>
                  <a:spcPct val="50000"/>
                </a:spcBef>
                <a:spcAft>
                  <a:spcPct val="0"/>
                </a:spcAft>
                <a:buClrTx/>
                <a:buSzTx/>
                <a:buFontTx/>
                <a:buNone/>
                <a:tabLst/>
                <a:defRPr/>
              </a:pPr>
              <a:t>44</a:t>
            </a:fld>
            <a:endParaRPr kumimoji="0" lang="en-GB" sz="700" b="1" i="0" u="none" strike="noStrike" kern="1200" cap="none" spc="0" normalizeH="0" baseline="0" noProof="0" dirty="0">
              <a:ln>
                <a:noFill/>
              </a:ln>
              <a:solidFill>
                <a:srgbClr val="FFFFFF"/>
              </a:solidFill>
              <a:effectLst/>
              <a:uLnTx/>
              <a:uFillTx/>
              <a:latin typeface="Arial"/>
              <a:ea typeface="ＭＳ Ｐゴシック" pitchFamily="-80" charset="-128"/>
              <a:cs typeface="+mn-cs"/>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93" y="2500702"/>
            <a:ext cx="1919287" cy="3530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7342" y="664480"/>
            <a:ext cx="943766" cy="1258355"/>
          </a:xfrm>
          <a:prstGeom prst="rect">
            <a:avLst/>
          </a:prstGeom>
        </p:spPr>
      </p:pic>
      <p:sp>
        <p:nvSpPr>
          <p:cNvPr id="12" name="TextBox 11"/>
          <p:cNvSpPr txBox="1"/>
          <p:nvPr/>
        </p:nvSpPr>
        <p:spPr>
          <a:xfrm>
            <a:off x="10354546" y="1952582"/>
            <a:ext cx="1048364" cy="246221"/>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ts val="432"/>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Addy </a:t>
            </a:r>
            <a:r>
              <a:rPr kumimoji="0" lang="en-US" sz="1600" b="0" i="0" u="none" strike="noStrike" kern="1200" cap="none" spc="0" normalizeH="0" baseline="0" noProof="0" dirty="0" err="1">
                <a:ln>
                  <a:noFill/>
                </a:ln>
                <a:solidFill>
                  <a:srgbClr val="000000"/>
                </a:solidFill>
                <a:effectLst/>
                <a:uLnTx/>
                <a:uFillTx/>
                <a:latin typeface="Arial"/>
                <a:ea typeface="ＭＳ Ｐゴシック" pitchFamily="-80" charset="-128"/>
                <a:cs typeface="+mn-cs"/>
              </a:rPr>
              <a:t>Pross</a:t>
            </a:r>
            <a:endPar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endParaRPr>
          </a:p>
        </p:txBody>
      </p:sp>
      <p:sp>
        <p:nvSpPr>
          <p:cNvPr id="3" name="TextBox 2"/>
          <p:cNvSpPr txBox="1"/>
          <p:nvPr/>
        </p:nvSpPr>
        <p:spPr>
          <a:xfrm>
            <a:off x="640405" y="4015648"/>
            <a:ext cx="1641475" cy="246221"/>
          </a:xfrm>
          <a:prstGeom prst="rect">
            <a:avLst/>
          </a:prstGeom>
          <a:noFill/>
        </p:spPr>
        <p:txBody>
          <a:bodyPr wrap="none" lIns="0" tIns="0" rIns="0" bIns="0" rtlCol="0">
            <a:spAutoFit/>
          </a:bodyPr>
          <a:lstStyle/>
          <a:p>
            <a:pPr algn="l">
              <a:spcBef>
                <a:spcPts val="432"/>
              </a:spcBef>
            </a:pPr>
            <a:r>
              <a:rPr lang="en-US" dirty="0">
                <a:latin typeface="+mn-lt"/>
              </a:rPr>
              <a:t>“Normal” catalysis</a:t>
            </a:r>
          </a:p>
        </p:txBody>
      </p:sp>
      <p:sp>
        <p:nvSpPr>
          <p:cNvPr id="13" name="TextBox 12"/>
          <p:cNvSpPr txBox="1"/>
          <p:nvPr/>
        </p:nvSpPr>
        <p:spPr>
          <a:xfrm>
            <a:off x="857611" y="5759526"/>
            <a:ext cx="1207062" cy="246221"/>
          </a:xfrm>
          <a:prstGeom prst="rect">
            <a:avLst/>
          </a:prstGeom>
          <a:noFill/>
        </p:spPr>
        <p:txBody>
          <a:bodyPr wrap="none" lIns="0" tIns="0" rIns="0" bIns="0" rtlCol="0">
            <a:spAutoFit/>
          </a:bodyPr>
          <a:lstStyle/>
          <a:p>
            <a:pPr algn="l">
              <a:spcBef>
                <a:spcPts val="432"/>
              </a:spcBef>
            </a:pPr>
            <a:r>
              <a:rPr lang="en-US" dirty="0">
                <a:latin typeface="+mn-lt"/>
              </a:rPr>
              <a:t>Autocatalysis</a:t>
            </a:r>
          </a:p>
        </p:txBody>
      </p:sp>
      <p:pic>
        <p:nvPicPr>
          <p:cNvPr id="14" name="Picture 13" descr="A book cover with text and green waves&#10;&#10;Description automatically generated">
            <a:extLst>
              <a:ext uri="{FF2B5EF4-FFF2-40B4-BE49-F238E27FC236}">
                <a16:creationId xmlns:a16="http://schemas.microsoft.com/office/drawing/2014/main" id="{1C6982F7-2BB7-238A-BF83-995FEA488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5832" y="2662920"/>
            <a:ext cx="2310938" cy="3530600"/>
          </a:xfrm>
          <a:prstGeom prst="rect">
            <a:avLst/>
          </a:prstGeom>
        </p:spPr>
      </p:pic>
      <p:sp>
        <p:nvSpPr>
          <p:cNvPr id="15" name="TextBox 14">
            <a:extLst>
              <a:ext uri="{FF2B5EF4-FFF2-40B4-BE49-F238E27FC236}">
                <a16:creationId xmlns:a16="http://schemas.microsoft.com/office/drawing/2014/main" id="{01631A8F-DD57-7381-2912-182F3368845C}"/>
              </a:ext>
            </a:extLst>
          </p:cNvPr>
          <p:cNvSpPr txBox="1"/>
          <p:nvPr/>
        </p:nvSpPr>
        <p:spPr>
          <a:xfrm>
            <a:off x="2710830" y="3314964"/>
            <a:ext cx="4248472" cy="2021066"/>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Chemical autocatalysis is the key to understanding the emergence of life.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Different chemical systems that self-replicate and compete for the same resources will complexify.</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Lst>
              <a:defRPr/>
            </a:pPr>
            <a:endPar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endParaRPr>
          </a:p>
          <a:p>
            <a:pPr algn="l">
              <a:spcBef>
                <a:spcPts val="432"/>
              </a:spcBef>
            </a:pPr>
            <a:endParaRPr lang="da-DK" dirty="0" err="1">
              <a:latin typeface="+mn-lt"/>
            </a:endParaRPr>
          </a:p>
        </p:txBody>
      </p:sp>
      <p:sp>
        <p:nvSpPr>
          <p:cNvPr id="16" name="TextBox 15">
            <a:extLst>
              <a:ext uri="{FF2B5EF4-FFF2-40B4-BE49-F238E27FC236}">
                <a16:creationId xmlns:a16="http://schemas.microsoft.com/office/drawing/2014/main" id="{F1563FC7-E2D6-913A-9F67-F42E9EF7978B}"/>
              </a:ext>
            </a:extLst>
          </p:cNvPr>
          <p:cNvSpPr txBox="1"/>
          <p:nvPr/>
        </p:nvSpPr>
        <p:spPr>
          <a:xfrm>
            <a:off x="478582" y="1282396"/>
            <a:ext cx="9240367" cy="1036181"/>
          </a:xfrm>
          <a:prstGeom prst="rect">
            <a:avLst/>
          </a:prstGeom>
          <a:noFill/>
        </p:spPr>
        <p:txBody>
          <a:bodyPr wrap="square" lIns="0" tIns="0" rIns="0" bIns="0" rtlCol="0">
            <a:spAutoFit/>
          </a:bodyPr>
          <a:lstStyle/>
          <a:p>
            <a:pPr>
              <a:spcBef>
                <a:spcPts val="432"/>
              </a:spcBef>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Addy Pross: A new kind of stability (dynamic kinetic stability), different from thermodynamic stability, is the parameter that needs to be looked at in the context </a:t>
            </a:r>
            <a:r>
              <a:rPr kumimoji="0" lang="en-GB" altLang="en-US" sz="1600" b="0" i="0" u="none" strike="noStrike" kern="1200" cap="none" spc="0" normalizeH="0" baseline="0" noProof="0" dirty="0">
                <a:ln>
                  <a:noFill/>
                </a:ln>
                <a:solidFill>
                  <a:srgbClr val="000000"/>
                </a:solidFill>
                <a:effectLst/>
                <a:uLnTx/>
                <a:uFillTx/>
                <a:latin typeface="+mj-lt"/>
                <a:ea typeface="ＭＳ Ｐゴシック" pitchFamily="-80" charset="-128"/>
              </a:rPr>
              <a:t>of the origin of life</a:t>
            </a:r>
            <a:r>
              <a:rPr lang="en-GB" altLang="en-US" dirty="0">
                <a:latin typeface="+mj-lt"/>
              </a:rPr>
              <a:t>. How good is a chemical system in using available resources to perform autocatalytic reactions?</a:t>
            </a:r>
            <a:endParaRPr kumimoji="0" lang="en-GB" altLang="en-US" sz="1600" b="0" i="0" u="none" strike="noStrike" kern="1200" cap="none" spc="0" normalizeH="0" baseline="0" noProof="0" dirty="0">
              <a:ln>
                <a:noFill/>
              </a:ln>
              <a:solidFill>
                <a:srgbClr val="000000"/>
              </a:solidFill>
              <a:effectLst/>
              <a:uLnTx/>
              <a:uFillTx/>
              <a:latin typeface="+mj-lt"/>
              <a:ea typeface="ＭＳ Ｐゴシック" pitchFamily="-80" charset="-128"/>
            </a:endParaRPr>
          </a:p>
          <a:p>
            <a:pPr algn="l">
              <a:spcBef>
                <a:spcPts val="432"/>
              </a:spcBef>
            </a:pPr>
            <a:endParaRPr lang="da-DK" dirty="0" err="1">
              <a:latin typeface="+mn-lt"/>
            </a:endParaRPr>
          </a:p>
        </p:txBody>
      </p:sp>
    </p:spTree>
    <p:extLst>
      <p:ext uri="{BB962C8B-B14F-4D97-AF65-F5344CB8AC3E}">
        <p14:creationId xmlns:p14="http://schemas.microsoft.com/office/powerpoint/2010/main" val="1391681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2957" y="178004"/>
            <a:ext cx="4392488" cy="562131"/>
          </a:xfrm>
        </p:spPr>
        <p:txBody>
          <a:bodyPr/>
          <a:lstStyle/>
          <a:p>
            <a:r>
              <a:rPr lang="en-US" dirty="0"/>
              <a:t>Why did life develop?</a:t>
            </a:r>
          </a:p>
        </p:txBody>
      </p:sp>
      <p:sp>
        <p:nvSpPr>
          <p:cNvPr id="3" name="Content Placeholder 2"/>
          <p:cNvSpPr>
            <a:spLocks noGrp="1"/>
          </p:cNvSpPr>
          <p:nvPr>
            <p:ph idx="1"/>
          </p:nvPr>
        </p:nvSpPr>
        <p:spPr>
          <a:xfrm>
            <a:off x="323824" y="1155768"/>
            <a:ext cx="11182626" cy="5017473"/>
          </a:xfrm>
        </p:spPr>
        <p:txBody>
          <a:bodyPr/>
          <a:lstStyle/>
          <a:p>
            <a:pPr marL="0" indent="0">
              <a:buNone/>
            </a:pPr>
            <a:r>
              <a:rPr lang="en-US" dirty="0"/>
              <a:t>Life represents a state of locally low entropy. Why would such a state form in a world that is governed by the second law in such a strong manner that </a:t>
            </a:r>
            <a:r>
              <a:rPr lang="en-US" b="1" dirty="0"/>
              <a:t>the arrow of time is defined by it</a:t>
            </a:r>
            <a:r>
              <a:rPr lang="en-US" dirty="0"/>
              <a:t>?</a:t>
            </a:r>
          </a:p>
          <a:p>
            <a:pPr marL="0" indent="0">
              <a:buNone/>
            </a:pPr>
            <a:endParaRPr lang="en-US" dirty="0"/>
          </a:p>
          <a:p>
            <a:pPr marL="0" indent="0">
              <a:buNone/>
            </a:pPr>
            <a:r>
              <a:rPr lang="en-US" dirty="0"/>
              <a:t>Possibilities:</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03EA872-A674-449B-A120-B97244F8E91D}" type="slidenum">
              <a:rPr kumimoji="0" lang="en-GB" sz="700" b="1" i="0" u="none" strike="noStrike" kern="1200" cap="none" spc="0" normalizeH="0" baseline="0" noProof="0" smtClean="0">
                <a:ln>
                  <a:noFill/>
                </a:ln>
                <a:solidFill>
                  <a:srgbClr val="FFFFFF"/>
                </a:solidFill>
                <a:effectLst/>
                <a:uLnTx/>
                <a:uFillTx/>
                <a:latin typeface="Arial"/>
                <a:ea typeface="ＭＳ Ｐゴシック" pitchFamily="-80" charset="-128"/>
                <a:cs typeface="+mn-cs"/>
              </a:rPr>
              <a:pPr marL="0" marR="0" lvl="0" indent="0" algn="l" defTabSz="914400" rtl="0" eaLnBrk="1" fontAlgn="base" latinLnBrk="0" hangingPunct="1">
                <a:lnSpc>
                  <a:spcPct val="100000"/>
                </a:lnSpc>
                <a:spcBef>
                  <a:spcPct val="50000"/>
                </a:spcBef>
                <a:spcAft>
                  <a:spcPct val="0"/>
                </a:spcAft>
                <a:buClrTx/>
                <a:buSzTx/>
                <a:buFontTx/>
                <a:buNone/>
                <a:tabLst/>
                <a:defRPr/>
              </a:pPr>
              <a:t>45</a:t>
            </a:fld>
            <a:endParaRPr kumimoji="0" lang="en-GB" sz="700" b="1" i="0" u="none" strike="noStrike" kern="1200" cap="none" spc="0" normalizeH="0" baseline="0" noProof="0" dirty="0">
              <a:ln>
                <a:noFill/>
              </a:ln>
              <a:solidFill>
                <a:srgbClr val="FFFFFF"/>
              </a:solidFill>
              <a:effectLst/>
              <a:uLnTx/>
              <a:uFillTx/>
              <a:latin typeface="Arial"/>
              <a:ea typeface="ＭＳ Ｐゴシック" pitchFamily="-80" charset="-128"/>
              <a:cs typeface="+mn-cs"/>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454" y="2066325"/>
            <a:ext cx="1079500" cy="1555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8880" y="1867183"/>
            <a:ext cx="3368155" cy="17548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6"/>
          <p:cNvSpPr txBox="1">
            <a:spLocks noChangeArrowheads="1"/>
          </p:cNvSpPr>
          <p:nvPr/>
        </p:nvSpPr>
        <p:spPr bwMode="auto">
          <a:xfrm>
            <a:off x="4656213" y="3557329"/>
            <a:ext cx="251911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lstStyle>
            <a:lvl1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1pPr>
            <a:lvl2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2pPr>
            <a:lvl3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3pPr>
            <a:lvl4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4pPr>
            <a:lvl5pPr>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rgbClr val="000000"/>
                </a:solidFill>
                <a:latin typeface="Arial" panose="020B0604020202020204" pitchFamily="34" charset="0"/>
                <a:cs typeface="Droid Sans"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Lst>
              <a:defRPr/>
            </a:pPr>
            <a:r>
              <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J. Herzberg, University of Colorado</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2587" y="4548880"/>
            <a:ext cx="1996480" cy="1247800"/>
          </a:xfrm>
          <a:prstGeom prst="rect">
            <a:avLst/>
          </a:prstGeom>
        </p:spPr>
      </p:pic>
      <p:sp>
        <p:nvSpPr>
          <p:cNvPr id="11" name="Text Box 3"/>
          <p:cNvSpPr txBox="1">
            <a:spLocks noChangeArrowheads="1"/>
          </p:cNvSpPr>
          <p:nvPr/>
        </p:nvSpPr>
        <p:spPr bwMode="auto">
          <a:xfrm>
            <a:off x="7927213" y="5855662"/>
            <a:ext cx="1537990" cy="257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lstStyle>
            <a:lvl1pPr>
              <a:tabLst>
                <a:tab pos="449263" algn="l"/>
                <a:tab pos="898525" algn="l"/>
                <a:tab pos="1347788" algn="l"/>
              </a:tabLst>
              <a:defRPr>
                <a:solidFill>
                  <a:srgbClr val="000000"/>
                </a:solidFill>
                <a:latin typeface="Arial" panose="020B0604020202020204" pitchFamily="34" charset="0"/>
                <a:cs typeface="Droid Sans" charset="0"/>
              </a:defRPr>
            </a:lvl1pPr>
            <a:lvl2pPr>
              <a:tabLst>
                <a:tab pos="449263" algn="l"/>
                <a:tab pos="898525" algn="l"/>
                <a:tab pos="1347788" algn="l"/>
              </a:tabLst>
              <a:defRPr>
                <a:solidFill>
                  <a:srgbClr val="000000"/>
                </a:solidFill>
                <a:latin typeface="Arial" panose="020B0604020202020204" pitchFamily="34" charset="0"/>
                <a:cs typeface="Droid Sans" charset="0"/>
              </a:defRPr>
            </a:lvl2pPr>
            <a:lvl3pPr>
              <a:tabLst>
                <a:tab pos="449263" algn="l"/>
                <a:tab pos="898525" algn="l"/>
                <a:tab pos="1347788" algn="l"/>
              </a:tabLst>
              <a:defRPr>
                <a:solidFill>
                  <a:srgbClr val="000000"/>
                </a:solidFill>
                <a:latin typeface="Arial" panose="020B0604020202020204" pitchFamily="34" charset="0"/>
                <a:cs typeface="Droid Sans" charset="0"/>
              </a:defRPr>
            </a:lvl3pPr>
            <a:lvl4pPr>
              <a:tabLst>
                <a:tab pos="449263" algn="l"/>
                <a:tab pos="898525" algn="l"/>
                <a:tab pos="1347788" algn="l"/>
              </a:tabLst>
              <a:defRPr>
                <a:solidFill>
                  <a:srgbClr val="000000"/>
                </a:solidFill>
                <a:latin typeface="Arial" panose="020B0604020202020204" pitchFamily="34" charset="0"/>
                <a:cs typeface="Droid Sans" charset="0"/>
              </a:defRPr>
            </a:lvl4pPr>
            <a:lvl5pPr>
              <a:tabLst>
                <a:tab pos="449263" algn="l"/>
                <a:tab pos="898525" algn="l"/>
                <a:tab pos="1347788" algn="l"/>
              </a:tabLst>
              <a:defRPr>
                <a:solidFill>
                  <a:srgbClr val="000000"/>
                </a:solidFill>
                <a:latin typeface="Arial" panose="020B0604020202020204" pitchFamily="34" charset="0"/>
                <a:cs typeface="Droid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cs typeface="Droid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cs typeface="Droid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cs typeface="Droid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cs typeface="Droid Sans"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Lst>
              <a:defRPr/>
            </a:pP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Jeremy England</a:t>
            </a:r>
          </a:p>
        </p:txBody>
      </p:sp>
      <p:sp>
        <p:nvSpPr>
          <p:cNvPr id="12" name="TextBox 11">
            <a:extLst>
              <a:ext uri="{FF2B5EF4-FFF2-40B4-BE49-F238E27FC236}">
                <a16:creationId xmlns:a16="http://schemas.microsoft.com/office/drawing/2014/main" id="{CABBBE19-90DB-4A91-EC4C-4A2F1F8B20F3}"/>
              </a:ext>
            </a:extLst>
          </p:cNvPr>
          <p:cNvSpPr txBox="1"/>
          <p:nvPr/>
        </p:nvSpPr>
        <p:spPr>
          <a:xfrm>
            <a:off x="703275" y="4149471"/>
            <a:ext cx="6720681" cy="2144177"/>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Dissipative structures are self-organising structures that are maintained through the dissipation of energy (entropy increase). </a:t>
            </a:r>
          </a:p>
          <a:p>
            <a:pPr marL="0" marR="0" lvl="0" indent="0" algn="l" defTabSz="914400" rtl="0" eaLnBrk="1" fontAlgn="base" latinLnBrk="0" hangingPunct="1">
              <a:lnSpc>
                <a:spcPct val="100000"/>
              </a:lnSpc>
              <a:spcBef>
                <a:spcPct val="50000"/>
              </a:spcBef>
              <a:spcAft>
                <a:spcPct val="0"/>
              </a:spcAft>
              <a:buClrTx/>
              <a:buSzTx/>
              <a:buFont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pPr>
            <a:r>
              <a:rPr kumimoji="0" lang="en-GB"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It has been postulated that life itself is a dissipative structure, and that the fundamental driving force behind its complexification is the ever-increasing efficiency of dissipating energy and maximising entropy production (see work by J. England). Life is better than non-life in resonating with external driving forces (e.g. sunlight, chemical energy) and dissipating energy.</a:t>
            </a:r>
          </a:p>
          <a:p>
            <a:pPr algn="l">
              <a:spcBef>
                <a:spcPts val="432"/>
              </a:spcBef>
            </a:pPr>
            <a:endParaRPr lang="da-DK" dirty="0" err="1">
              <a:latin typeface="+mn-lt"/>
            </a:endParaRPr>
          </a:p>
        </p:txBody>
      </p:sp>
      <p:pic>
        <p:nvPicPr>
          <p:cNvPr id="13" name="Picture 12" descr="A book cover with white text&#10;&#10;Description automatically generated">
            <a:extLst>
              <a:ext uri="{FF2B5EF4-FFF2-40B4-BE49-F238E27FC236}">
                <a16:creationId xmlns:a16="http://schemas.microsoft.com/office/drawing/2014/main" id="{47DAAD41-AE6A-9E67-7FF8-C151BFEEA3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0877" y="4564321"/>
            <a:ext cx="1124801" cy="1700808"/>
          </a:xfrm>
          <a:prstGeom prst="rect">
            <a:avLst/>
          </a:prstGeom>
        </p:spPr>
      </p:pic>
      <p:sp>
        <p:nvSpPr>
          <p:cNvPr id="14" name="TextBox 13">
            <a:extLst>
              <a:ext uri="{FF2B5EF4-FFF2-40B4-BE49-F238E27FC236}">
                <a16:creationId xmlns:a16="http://schemas.microsoft.com/office/drawing/2014/main" id="{2E9871BC-9390-B363-4CF1-559DD66ACCE8}"/>
              </a:ext>
            </a:extLst>
          </p:cNvPr>
          <p:cNvSpPr txBox="1"/>
          <p:nvPr/>
        </p:nvSpPr>
        <p:spPr>
          <a:xfrm>
            <a:off x="7933371" y="3702585"/>
            <a:ext cx="2808312" cy="728405"/>
          </a:xfrm>
          <a:prstGeom prst="rect">
            <a:avLst/>
          </a:prstGeom>
          <a:noFill/>
        </p:spPr>
        <p:txBody>
          <a:bodyPr wrap="square" lIns="0" tIns="0" rIns="0" bIns="0" rtlCol="0">
            <a:spAutoFit/>
          </a:bodyPr>
          <a:lstStyle/>
          <a:p>
            <a:pPr>
              <a:spcBef>
                <a:spcPts val="432"/>
              </a:spcBef>
            </a:pPr>
            <a:r>
              <a:rPr kumimoji="0" lang="en-GB"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80" charset="-128"/>
              </a:rPr>
              <a:t>Ilya Prigogine (1917-2003) Nobel prize in Chemistry 1977</a:t>
            </a:r>
          </a:p>
          <a:p>
            <a:pPr algn="l">
              <a:spcBef>
                <a:spcPts val="432"/>
              </a:spcBef>
            </a:pPr>
            <a:endParaRPr lang="da-DK" dirty="0" err="1">
              <a:latin typeface="+mn-lt"/>
            </a:endParaRPr>
          </a:p>
        </p:txBody>
      </p:sp>
    </p:spTree>
    <p:extLst>
      <p:ext uri="{BB962C8B-B14F-4D97-AF65-F5344CB8AC3E}">
        <p14:creationId xmlns:p14="http://schemas.microsoft.com/office/powerpoint/2010/main" val="3178988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3993" y="260648"/>
            <a:ext cx="9312374" cy="634139"/>
          </a:xfrm>
        </p:spPr>
        <p:txBody>
          <a:bodyPr/>
          <a:lstStyle/>
          <a:p>
            <a:pPr algn="ctr"/>
            <a:r>
              <a:rPr lang="en-US" dirty="0"/>
              <a:t>Life: it’s all about the information!</a:t>
            </a:r>
          </a:p>
        </p:txBody>
      </p:sp>
      <p:sp>
        <p:nvSpPr>
          <p:cNvPr id="4" name="Slide Number Placeholder 3"/>
          <p:cNvSpPr>
            <a:spLocks noGrp="1"/>
          </p:cNvSpPr>
          <p:nvPr>
            <p:ph type="sldNum" sz="quarter" idx="1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03EA872-A674-449B-A120-B97244F8E91D}" type="slidenum">
              <a:rPr kumimoji="0" lang="en-GB" sz="700" b="1" i="0" u="none" strike="noStrike" kern="1200" cap="none" spc="0" normalizeH="0" baseline="0" noProof="0" smtClean="0">
                <a:ln>
                  <a:noFill/>
                </a:ln>
                <a:solidFill>
                  <a:srgbClr val="FFFFFF"/>
                </a:solidFill>
                <a:effectLst/>
                <a:uLnTx/>
                <a:uFillTx/>
                <a:latin typeface="Arial"/>
                <a:ea typeface="ＭＳ Ｐゴシック" pitchFamily="-80" charset="-128"/>
                <a:cs typeface="+mn-cs"/>
              </a:rPr>
              <a:pPr marL="0" marR="0" lvl="0" indent="0" algn="l" defTabSz="914400" rtl="0" eaLnBrk="1" fontAlgn="base" latinLnBrk="0" hangingPunct="1">
                <a:lnSpc>
                  <a:spcPct val="100000"/>
                </a:lnSpc>
                <a:spcBef>
                  <a:spcPct val="50000"/>
                </a:spcBef>
                <a:spcAft>
                  <a:spcPct val="0"/>
                </a:spcAft>
                <a:buClrTx/>
                <a:buSzTx/>
                <a:buFontTx/>
                <a:buNone/>
                <a:tabLst/>
                <a:defRPr/>
              </a:pPr>
              <a:t>46</a:t>
            </a:fld>
            <a:endParaRPr kumimoji="0" lang="en-GB" sz="700" b="1" i="0" u="none" strike="noStrike" kern="1200" cap="none" spc="0" normalizeH="0" baseline="0" noProof="0" dirty="0">
              <a:ln>
                <a:noFill/>
              </a:ln>
              <a:solidFill>
                <a:srgbClr val="FFFFFF"/>
              </a:solidFill>
              <a:effectLst/>
              <a:uLnTx/>
              <a:uFillTx/>
              <a:latin typeface="Arial"/>
              <a:ea typeface="ＭＳ Ｐゴシック" pitchFamily="-80" charset="-128"/>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094167"/>
            <a:ext cx="2062792" cy="1373311"/>
          </a:xfrm>
          <a:prstGeom prst="rect">
            <a:avLst/>
          </a:prstGeom>
        </p:spPr>
      </p:pic>
      <p:sp>
        <p:nvSpPr>
          <p:cNvPr id="6" name="TextBox 5"/>
          <p:cNvSpPr txBox="1"/>
          <p:nvPr/>
        </p:nvSpPr>
        <p:spPr>
          <a:xfrm>
            <a:off x="779363" y="2564904"/>
            <a:ext cx="1749261" cy="246221"/>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ts val="432"/>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Sarah </a:t>
            </a:r>
            <a:r>
              <a:rPr kumimoji="0" lang="en-US" sz="1600" b="0" i="0" u="none" strike="noStrike" kern="1200" cap="none" spc="0" normalizeH="0" baseline="0" noProof="0" dirty="0" err="1">
                <a:ln>
                  <a:noFill/>
                </a:ln>
                <a:solidFill>
                  <a:srgbClr val="000000"/>
                </a:solidFill>
                <a:effectLst/>
                <a:uLnTx/>
                <a:uFillTx/>
                <a:latin typeface="Arial"/>
                <a:ea typeface="ＭＳ Ｐゴシック" pitchFamily="-80" charset="-128"/>
                <a:cs typeface="+mn-cs"/>
              </a:rPr>
              <a:t>Imari</a:t>
            </a: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 Walker</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16" y="3284984"/>
            <a:ext cx="1614753" cy="1693044"/>
          </a:xfrm>
          <a:prstGeom prst="rect">
            <a:avLst/>
          </a:prstGeom>
        </p:spPr>
      </p:pic>
      <p:sp>
        <p:nvSpPr>
          <p:cNvPr id="8" name="TextBox 7"/>
          <p:cNvSpPr txBox="1"/>
          <p:nvPr/>
        </p:nvSpPr>
        <p:spPr>
          <a:xfrm>
            <a:off x="750964" y="5234653"/>
            <a:ext cx="1710405" cy="246221"/>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ts val="432"/>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Leroy (Lee) Cronin</a:t>
            </a:r>
          </a:p>
        </p:txBody>
      </p:sp>
      <p:pic>
        <p:nvPicPr>
          <p:cNvPr id="9" name="Picture 8"/>
          <p:cNvPicPr>
            <a:picLocks noChangeAspect="1"/>
          </p:cNvPicPr>
          <p:nvPr/>
        </p:nvPicPr>
        <p:blipFill>
          <a:blip r:embed="rId5"/>
          <a:stretch>
            <a:fillRect/>
          </a:stretch>
        </p:blipFill>
        <p:spPr>
          <a:xfrm>
            <a:off x="3502918" y="3776465"/>
            <a:ext cx="7171730" cy="2403126"/>
          </a:xfrm>
          <a:prstGeom prst="rect">
            <a:avLst/>
          </a:prstGeom>
        </p:spPr>
      </p:pic>
      <p:sp>
        <p:nvSpPr>
          <p:cNvPr id="10" name="TextBox 9"/>
          <p:cNvSpPr txBox="1"/>
          <p:nvPr/>
        </p:nvSpPr>
        <p:spPr>
          <a:xfrm>
            <a:off x="3038408" y="1306575"/>
            <a:ext cx="8958350" cy="23288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ts val="432"/>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Basic idea: What counts as to whether or not something is “life” is not so much its</a:t>
            </a:r>
          </a:p>
          <a:p>
            <a:pPr marL="0" marR="0" lvl="0" indent="0" algn="l" defTabSz="914400" rtl="0" eaLnBrk="1" fontAlgn="base" latinLnBrk="0" hangingPunct="1">
              <a:lnSpc>
                <a:spcPct val="100000"/>
              </a:lnSpc>
              <a:spcBef>
                <a:spcPts val="432"/>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chemistry, but rather its information content and how</a:t>
            </a:r>
            <a:r>
              <a:rPr kumimoji="0" lang="en-US" sz="1600" b="0" i="0" u="none" strike="noStrike" kern="1200" cap="none" spc="0" normalizeH="0" noProof="0" dirty="0">
                <a:ln>
                  <a:noFill/>
                </a:ln>
                <a:solidFill>
                  <a:srgbClr val="000000"/>
                </a:solidFill>
                <a:effectLst/>
                <a:uLnTx/>
                <a:uFillTx/>
                <a:latin typeface="Arial"/>
                <a:ea typeface="ＭＳ Ｐゴシック" pitchFamily="-80" charset="-128"/>
                <a:cs typeface="+mn-cs"/>
              </a:rPr>
              <a:t> it processes information from its environment</a:t>
            </a: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a:t>
            </a:r>
          </a:p>
          <a:p>
            <a:pPr marL="0" marR="0" lvl="0" indent="0" algn="l" defTabSz="914400" rtl="0" eaLnBrk="1" fontAlgn="base" latinLnBrk="0" hangingPunct="1">
              <a:lnSpc>
                <a:spcPct val="100000"/>
              </a:lnSpc>
              <a:spcBef>
                <a:spcPts val="432"/>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endParaRPr>
          </a:p>
          <a:p>
            <a:pPr marL="0" marR="0" lvl="0" indent="0" algn="l" defTabSz="914400" rtl="0" eaLnBrk="1" fontAlgn="base" latinLnBrk="0" hangingPunct="1">
              <a:lnSpc>
                <a:spcPct val="100000"/>
              </a:lnSpc>
              <a:spcBef>
                <a:spcPts val="432"/>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Understanding of life necessitates a theory of information in the universe, from which life</a:t>
            </a:r>
          </a:p>
          <a:p>
            <a:pPr marL="0" marR="0" lvl="0" indent="0" algn="l" defTabSz="914400" rtl="0" eaLnBrk="1" fontAlgn="base" latinLnBrk="0" hangingPunct="1">
              <a:lnSpc>
                <a:spcPct val="100000"/>
              </a:lnSpc>
              <a:spcBef>
                <a:spcPts val="432"/>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should emerge naturally as a situation, where information becomes an all-determining property.</a:t>
            </a:r>
          </a:p>
          <a:p>
            <a:pPr marL="0" marR="0" lvl="0" indent="0" algn="l" defTabSz="914400" rtl="0" eaLnBrk="1" fontAlgn="base" latinLnBrk="0" hangingPunct="1">
              <a:lnSpc>
                <a:spcPct val="100000"/>
              </a:lnSpc>
              <a:spcBef>
                <a:spcPts val="432"/>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endParaRPr>
          </a:p>
          <a:p>
            <a:pPr marL="0" marR="0" lvl="0" indent="0" algn="l" defTabSz="914400" rtl="0" eaLnBrk="1" fontAlgn="base" latinLnBrk="0" hangingPunct="1">
              <a:lnSpc>
                <a:spcPct val="100000"/>
              </a:lnSpc>
              <a:spcBef>
                <a:spcPts val="432"/>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Search for other forms of life should search for complexity/information, rather than for specific</a:t>
            </a:r>
          </a:p>
          <a:p>
            <a:pPr marL="0" marR="0" lvl="0" indent="0" algn="l" defTabSz="914400" rtl="0" eaLnBrk="1" fontAlgn="base" latinLnBrk="0" hangingPunct="1">
              <a:lnSpc>
                <a:spcPct val="100000"/>
              </a:lnSpc>
              <a:spcBef>
                <a:spcPts val="432"/>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itchFamily="-80" charset="-128"/>
                <a:cs typeface="+mn-cs"/>
              </a:rPr>
              <a:t>chemical signatures.</a:t>
            </a:r>
          </a:p>
        </p:txBody>
      </p:sp>
    </p:spTree>
    <p:extLst>
      <p:ext uri="{BB962C8B-B14F-4D97-AF65-F5344CB8AC3E}">
        <p14:creationId xmlns:p14="http://schemas.microsoft.com/office/powerpoint/2010/main" val="3754606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726" y="476672"/>
            <a:ext cx="9312374" cy="562131"/>
          </a:xfrm>
        </p:spPr>
        <p:txBody>
          <a:bodyPr/>
          <a:lstStyle/>
          <a:p>
            <a:r>
              <a:rPr lang="en-US" dirty="0"/>
              <a:t>So, what is (driving the emergence of) life then?</a:t>
            </a:r>
          </a:p>
        </p:txBody>
      </p:sp>
      <p:sp>
        <p:nvSpPr>
          <p:cNvPr id="3" name="Content Placeholder 2"/>
          <p:cNvSpPr>
            <a:spLocks noGrp="1"/>
          </p:cNvSpPr>
          <p:nvPr>
            <p:ph idx="1"/>
          </p:nvPr>
        </p:nvSpPr>
        <p:spPr>
          <a:xfrm>
            <a:off x="1558702" y="1916832"/>
            <a:ext cx="9312374" cy="3312368"/>
          </a:xfrm>
        </p:spPr>
        <p:txBody>
          <a:bodyPr/>
          <a:lstStyle/>
          <a:p>
            <a:pPr marL="0" indent="0">
              <a:buNone/>
            </a:pPr>
            <a:r>
              <a:rPr lang="en-US" sz="2200" dirty="0"/>
              <a:t>Frankly, we don’t know…</a:t>
            </a:r>
          </a:p>
          <a:p>
            <a:pPr marL="0" indent="0">
              <a:buNone/>
            </a:pPr>
            <a:endParaRPr lang="en-US" sz="2200" dirty="0"/>
          </a:p>
          <a:p>
            <a:pPr marL="0" indent="0">
              <a:buNone/>
            </a:pPr>
            <a:r>
              <a:rPr lang="en-US" sz="2200" dirty="0"/>
              <a:t>But somehow, dissipative structures, self-replication and information play major roles in it.</a:t>
            </a:r>
          </a:p>
          <a:p>
            <a:pPr marL="0" indent="0">
              <a:buNone/>
            </a:pPr>
            <a:endParaRPr lang="en-US" sz="2200" dirty="0"/>
          </a:p>
          <a:p>
            <a:pPr marL="0" indent="0">
              <a:buNone/>
            </a:pPr>
            <a:r>
              <a:rPr lang="en-US" sz="2200" dirty="0"/>
              <a:t>Thinking about these problems, helps us get a grip on what life is, to find it elsewhere in the universe and possibly to create and engineer new life forms.</a:t>
            </a:r>
          </a:p>
        </p:txBody>
      </p:sp>
      <p:sp>
        <p:nvSpPr>
          <p:cNvPr id="4" name="Slide Number Placeholder 3"/>
          <p:cNvSpPr>
            <a:spLocks noGrp="1"/>
          </p:cNvSpPr>
          <p:nvPr>
            <p:ph type="sldNum" sz="quarter" idx="11"/>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03EA872-A674-449B-A120-B97244F8E91D}" type="slidenum">
              <a:rPr kumimoji="0" lang="en-GB" sz="700" b="1" i="0" u="none" strike="noStrike" kern="1200" cap="none" spc="0" normalizeH="0" baseline="0" noProof="0" smtClean="0">
                <a:ln>
                  <a:noFill/>
                </a:ln>
                <a:solidFill>
                  <a:srgbClr val="FFFFFF"/>
                </a:solidFill>
                <a:effectLst/>
                <a:uLnTx/>
                <a:uFillTx/>
                <a:latin typeface="Arial"/>
                <a:ea typeface="ＭＳ Ｐゴシック" pitchFamily="-80" charset="-128"/>
                <a:cs typeface="+mn-cs"/>
              </a:rPr>
              <a:pPr marL="0" marR="0" lvl="0" indent="0" algn="l" defTabSz="914400" rtl="0" eaLnBrk="1" fontAlgn="base" latinLnBrk="0" hangingPunct="1">
                <a:lnSpc>
                  <a:spcPct val="100000"/>
                </a:lnSpc>
                <a:spcBef>
                  <a:spcPct val="50000"/>
                </a:spcBef>
                <a:spcAft>
                  <a:spcPct val="0"/>
                </a:spcAft>
                <a:buClrTx/>
                <a:buSzTx/>
                <a:buFontTx/>
                <a:buNone/>
                <a:tabLst/>
                <a:defRPr/>
              </a:pPr>
              <a:t>47</a:t>
            </a:fld>
            <a:endParaRPr kumimoji="0" lang="en-GB" sz="700" b="1" i="0" u="none" strike="noStrike" kern="1200" cap="none" spc="0" normalizeH="0" baseline="0" noProof="0" dirty="0">
              <a:ln>
                <a:noFill/>
              </a:ln>
              <a:solidFill>
                <a:srgbClr val="FFFFFF"/>
              </a:solidFill>
              <a:effectLst/>
              <a:uLnTx/>
              <a:uFillTx/>
              <a:latin typeface="Arial"/>
              <a:ea typeface="ＭＳ Ｐゴシック" pitchFamily="-80" charset="-128"/>
              <a:cs typeface="+mn-cs"/>
            </a:endParaRPr>
          </a:p>
        </p:txBody>
      </p:sp>
    </p:spTree>
    <p:extLst>
      <p:ext uri="{BB962C8B-B14F-4D97-AF65-F5344CB8AC3E}">
        <p14:creationId xmlns:p14="http://schemas.microsoft.com/office/powerpoint/2010/main" val="1919142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798" y="414445"/>
            <a:ext cx="7560840" cy="634139"/>
          </a:xfrm>
        </p:spPr>
        <p:txBody>
          <a:bodyPr/>
          <a:lstStyle/>
          <a:p>
            <a:r>
              <a:rPr lang="en-US" dirty="0"/>
              <a:t>How do we search for life in the galaxy?</a:t>
            </a:r>
          </a:p>
        </p:txBody>
      </p:sp>
      <p:sp>
        <p:nvSpPr>
          <p:cNvPr id="4" name="Slide Number Placeholder 3"/>
          <p:cNvSpPr>
            <a:spLocks noGrp="1"/>
          </p:cNvSpPr>
          <p:nvPr>
            <p:ph type="sldNum" sz="quarter" idx="11"/>
          </p:nvPr>
        </p:nvSpPr>
        <p:spPr/>
        <p:txBody>
          <a:bodyPr/>
          <a:lstStyle/>
          <a:p>
            <a:fld id="{103EA872-A674-449B-A120-B97244F8E91D}" type="slidenum">
              <a:rPr lang="en-GB" smtClean="0"/>
              <a:pPr/>
              <a:t>48</a:t>
            </a:fld>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6974" y="1494769"/>
            <a:ext cx="3419872" cy="25649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574" y="1484784"/>
            <a:ext cx="2857500" cy="4171950"/>
          </a:xfrm>
          <a:prstGeom prst="rect">
            <a:avLst/>
          </a:prstGeom>
        </p:spPr>
      </p:pic>
      <p:sp>
        <p:nvSpPr>
          <p:cNvPr id="7" name="TextBox 6"/>
          <p:cNvSpPr txBox="1"/>
          <p:nvPr/>
        </p:nvSpPr>
        <p:spPr>
          <a:xfrm>
            <a:off x="5577133" y="4893652"/>
            <a:ext cx="6565900" cy="933589"/>
          </a:xfrm>
          <a:prstGeom prst="rect">
            <a:avLst/>
          </a:prstGeom>
          <a:noFill/>
        </p:spPr>
        <p:txBody>
          <a:bodyPr wrap="none" lIns="0" tIns="0" rIns="0" bIns="0" rtlCol="0">
            <a:spAutoFit/>
          </a:bodyPr>
          <a:lstStyle/>
          <a:p>
            <a:pPr algn="l">
              <a:spcBef>
                <a:spcPts val="432"/>
              </a:spcBef>
            </a:pPr>
            <a:r>
              <a:rPr lang="en-US" sz="1800" dirty="0">
                <a:latin typeface="+mn-lt"/>
              </a:rPr>
              <a:t>These are formidable engineering challenges! Spectroscopy </a:t>
            </a:r>
          </a:p>
          <a:p>
            <a:pPr algn="l">
              <a:spcBef>
                <a:spcPts val="432"/>
              </a:spcBef>
            </a:pPr>
            <a:r>
              <a:rPr lang="en-US" sz="1800" dirty="0">
                <a:latin typeface="+mn-lt"/>
              </a:rPr>
              <a:t>of exoplanet atmospheres would have been considered science </a:t>
            </a:r>
          </a:p>
          <a:p>
            <a:pPr algn="l">
              <a:spcBef>
                <a:spcPts val="432"/>
              </a:spcBef>
            </a:pPr>
            <a:r>
              <a:rPr lang="en-US" sz="1800" dirty="0">
                <a:latin typeface="+mn-lt"/>
              </a:rPr>
              <a:t>fiction only 20 years ago. And now it is a reality!</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3398" y="1614788"/>
            <a:ext cx="3974128" cy="2324865"/>
          </a:xfrm>
          <a:prstGeom prst="rect">
            <a:avLst/>
          </a:prstGeom>
        </p:spPr>
      </p:pic>
      <p:sp>
        <p:nvSpPr>
          <p:cNvPr id="3" name="TextBox 2"/>
          <p:cNvSpPr txBox="1"/>
          <p:nvPr/>
        </p:nvSpPr>
        <p:spPr>
          <a:xfrm>
            <a:off x="3837226" y="4100893"/>
            <a:ext cx="3787896" cy="184666"/>
          </a:xfrm>
          <a:prstGeom prst="rect">
            <a:avLst/>
          </a:prstGeom>
          <a:noFill/>
        </p:spPr>
        <p:txBody>
          <a:bodyPr wrap="none" lIns="0" tIns="0" rIns="0" bIns="0" rtlCol="0">
            <a:spAutoFit/>
          </a:bodyPr>
          <a:lstStyle/>
          <a:p>
            <a:pPr>
              <a:spcBef>
                <a:spcPts val="432"/>
              </a:spcBef>
            </a:pPr>
            <a:r>
              <a:rPr lang="en-US" sz="1200" dirty="0">
                <a:latin typeface="+mn-lt"/>
              </a:rPr>
              <a:t>https://exoplanets.nasa.gov/exep/technology/starshade/</a:t>
            </a:r>
          </a:p>
        </p:txBody>
      </p:sp>
      <p:sp>
        <p:nvSpPr>
          <p:cNvPr id="9" name="TextBox 8"/>
          <p:cNvSpPr txBox="1"/>
          <p:nvPr/>
        </p:nvSpPr>
        <p:spPr>
          <a:xfrm>
            <a:off x="262558" y="5656734"/>
            <a:ext cx="4909998" cy="420628"/>
          </a:xfrm>
          <a:prstGeom prst="rect">
            <a:avLst/>
          </a:prstGeom>
          <a:noFill/>
        </p:spPr>
        <p:txBody>
          <a:bodyPr wrap="none" lIns="0" tIns="0" rIns="0" bIns="0" rtlCol="0">
            <a:spAutoFit/>
          </a:bodyPr>
          <a:lstStyle/>
          <a:p>
            <a:pPr>
              <a:spcBef>
                <a:spcPts val="432"/>
              </a:spcBef>
            </a:pPr>
            <a:r>
              <a:rPr lang="en-US" sz="1200" dirty="0">
                <a:latin typeface="+mn-lt"/>
                <a:hlinkClick r:id="rId6"/>
              </a:rPr>
              <a:t>https://www.physics.uu.se/research/</a:t>
            </a:r>
            <a:endParaRPr lang="en-US" sz="1200" dirty="0">
              <a:latin typeface="+mn-lt"/>
            </a:endParaRPr>
          </a:p>
          <a:p>
            <a:pPr>
              <a:spcBef>
                <a:spcPts val="432"/>
              </a:spcBef>
            </a:pPr>
            <a:r>
              <a:rPr lang="en-US" sz="1200" dirty="0">
                <a:latin typeface="+mn-lt"/>
              </a:rPr>
              <a:t>astronomy-and-space-physics/research/planets/exoplanet-atmospheres/</a:t>
            </a:r>
          </a:p>
        </p:txBody>
      </p:sp>
    </p:spTree>
    <p:extLst>
      <p:ext uri="{BB962C8B-B14F-4D97-AF65-F5344CB8AC3E}">
        <p14:creationId xmlns:p14="http://schemas.microsoft.com/office/powerpoint/2010/main" val="1530485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702" y="332656"/>
            <a:ext cx="9312374" cy="490123"/>
          </a:xfrm>
        </p:spPr>
        <p:txBody>
          <a:bodyPr/>
          <a:lstStyle/>
          <a:p>
            <a:pPr algn="ctr"/>
            <a:r>
              <a:rPr lang="en-US" dirty="0"/>
              <a:t>James Webb space telescope</a:t>
            </a:r>
          </a:p>
        </p:txBody>
      </p:sp>
      <p:sp>
        <p:nvSpPr>
          <p:cNvPr id="4" name="Slide Number Placeholder 3"/>
          <p:cNvSpPr>
            <a:spLocks noGrp="1"/>
          </p:cNvSpPr>
          <p:nvPr>
            <p:ph type="sldNum" sz="quarter" idx="11"/>
          </p:nvPr>
        </p:nvSpPr>
        <p:spPr/>
        <p:txBody>
          <a:bodyPr/>
          <a:lstStyle/>
          <a:p>
            <a:fld id="{103EA872-A674-449B-A120-B97244F8E91D}" type="slidenum">
              <a:rPr lang="en-GB" smtClean="0"/>
              <a:pPr/>
              <a:t>49</a:t>
            </a:fld>
            <a:endParaRPr lang="en-GB" dirty="0"/>
          </a:p>
        </p:txBody>
      </p:sp>
      <p:pic>
        <p:nvPicPr>
          <p:cNvPr id="5" name="Picture 4"/>
          <p:cNvPicPr>
            <a:picLocks noChangeAspect="1"/>
          </p:cNvPicPr>
          <p:nvPr/>
        </p:nvPicPr>
        <p:blipFill>
          <a:blip r:embed="rId3"/>
          <a:stretch>
            <a:fillRect/>
          </a:stretch>
        </p:blipFill>
        <p:spPr>
          <a:xfrm>
            <a:off x="1702718" y="1052736"/>
            <a:ext cx="8651302" cy="4731618"/>
          </a:xfrm>
          <a:prstGeom prst="rect">
            <a:avLst/>
          </a:prstGeom>
        </p:spPr>
      </p:pic>
      <p:sp>
        <p:nvSpPr>
          <p:cNvPr id="6" name="TextBox 5"/>
          <p:cNvSpPr txBox="1"/>
          <p:nvPr/>
        </p:nvSpPr>
        <p:spPr>
          <a:xfrm>
            <a:off x="1702718" y="5891200"/>
            <a:ext cx="8837356" cy="543739"/>
          </a:xfrm>
          <a:prstGeom prst="rect">
            <a:avLst/>
          </a:prstGeom>
          <a:noFill/>
        </p:spPr>
        <p:txBody>
          <a:bodyPr wrap="none" lIns="0" tIns="0" rIns="0" bIns="0" rtlCol="0">
            <a:spAutoFit/>
          </a:bodyPr>
          <a:lstStyle/>
          <a:p>
            <a:pPr algn="l">
              <a:spcBef>
                <a:spcPts val="432"/>
              </a:spcBef>
            </a:pPr>
            <a:r>
              <a:rPr lang="en-US" dirty="0">
                <a:latin typeface="+mn-lt"/>
              </a:rPr>
              <a:t>Launched on Christmas day 2021, went operational in 2022! With significant contribution of DTU.</a:t>
            </a:r>
          </a:p>
          <a:p>
            <a:pPr algn="l">
              <a:spcBef>
                <a:spcPts val="432"/>
              </a:spcBef>
            </a:pPr>
            <a:r>
              <a:rPr lang="en-US" dirty="0">
                <a:latin typeface="+mn-lt"/>
              </a:rPr>
              <a:t>Will look for evidence of life through measuring the gas composition of exoplanet atmospheres</a:t>
            </a:r>
          </a:p>
        </p:txBody>
      </p:sp>
    </p:spTree>
    <p:extLst>
      <p:ext uri="{BB962C8B-B14F-4D97-AF65-F5344CB8AC3E}">
        <p14:creationId xmlns:p14="http://schemas.microsoft.com/office/powerpoint/2010/main" val="150759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870" y="291040"/>
            <a:ext cx="5256584" cy="490123"/>
          </a:xfrm>
        </p:spPr>
        <p:txBody>
          <a:bodyPr/>
          <a:lstStyle/>
          <a:p>
            <a:r>
              <a:rPr lang="en-US" dirty="0"/>
              <a:t>What is bioengineering?</a:t>
            </a:r>
          </a:p>
        </p:txBody>
      </p:sp>
      <p:sp>
        <p:nvSpPr>
          <p:cNvPr id="4" name="Slide Number Placeholder 3"/>
          <p:cNvSpPr>
            <a:spLocks noGrp="1"/>
          </p:cNvSpPr>
          <p:nvPr>
            <p:ph type="sldNum" sz="quarter" idx="11"/>
          </p:nvPr>
        </p:nvSpPr>
        <p:spPr/>
        <p:txBody>
          <a:bodyPr/>
          <a:lstStyle/>
          <a:p>
            <a:fld id="{103EA872-A674-449B-A120-B97244F8E91D}" type="slidenum">
              <a:rPr lang="en-GB" smtClean="0"/>
              <a:pPr/>
              <a:t>5</a:t>
            </a:fld>
            <a:endParaRPr lang="en-GB" dirty="0"/>
          </a:p>
        </p:txBody>
      </p:sp>
      <p:pic>
        <p:nvPicPr>
          <p:cNvPr id="6" name="Picture 5"/>
          <p:cNvPicPr>
            <a:picLocks noChangeAspect="1"/>
          </p:cNvPicPr>
          <p:nvPr/>
        </p:nvPicPr>
        <p:blipFill>
          <a:blip r:embed="rId4"/>
          <a:stretch>
            <a:fillRect/>
          </a:stretch>
        </p:blipFill>
        <p:spPr>
          <a:xfrm>
            <a:off x="8039422" y="3810695"/>
            <a:ext cx="3248816" cy="1850727"/>
          </a:xfrm>
          <a:prstGeom prst="rect">
            <a:avLst/>
          </a:prstGeom>
        </p:spPr>
      </p:pic>
      <p:sp>
        <p:nvSpPr>
          <p:cNvPr id="7" name="TextBox 6"/>
          <p:cNvSpPr txBox="1"/>
          <p:nvPr/>
        </p:nvSpPr>
        <p:spPr>
          <a:xfrm>
            <a:off x="8685030" y="3814346"/>
            <a:ext cx="864019" cy="246221"/>
          </a:xfrm>
          <a:prstGeom prst="rect">
            <a:avLst/>
          </a:prstGeom>
          <a:noFill/>
        </p:spPr>
        <p:txBody>
          <a:bodyPr wrap="none" lIns="0" tIns="0" rIns="0" bIns="0" rtlCol="0">
            <a:spAutoFit/>
          </a:bodyPr>
          <a:lstStyle/>
          <a:p>
            <a:pPr algn="l">
              <a:spcBef>
                <a:spcPts val="432"/>
              </a:spcBef>
            </a:pPr>
            <a:r>
              <a:rPr lang="en-US" dirty="0" err="1">
                <a:latin typeface="+mn-lt"/>
              </a:rPr>
              <a:t>Neuralink</a:t>
            </a:r>
            <a:endParaRPr lang="en-US" dirty="0">
              <a:latin typeface="+mn-lt"/>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5" y="1196185"/>
            <a:ext cx="1433138" cy="2138985"/>
          </a:xfrm>
          <a:prstGeom prst="rect">
            <a:avLst/>
          </a:prstGeom>
        </p:spPr>
      </p:pic>
      <p:sp>
        <p:nvSpPr>
          <p:cNvPr id="9" name="TextBox 8"/>
          <p:cNvSpPr txBox="1"/>
          <p:nvPr/>
        </p:nvSpPr>
        <p:spPr>
          <a:xfrm>
            <a:off x="8566067" y="2895369"/>
            <a:ext cx="3631059" cy="246221"/>
          </a:xfrm>
          <a:prstGeom prst="rect">
            <a:avLst/>
          </a:prstGeom>
          <a:noFill/>
        </p:spPr>
        <p:txBody>
          <a:bodyPr wrap="none" lIns="0" tIns="0" rIns="0" bIns="0" rtlCol="0">
            <a:spAutoFit/>
          </a:bodyPr>
          <a:lstStyle/>
          <a:p>
            <a:pPr algn="l">
              <a:spcBef>
                <a:spcPts val="432"/>
              </a:spcBef>
            </a:pPr>
            <a:r>
              <a:rPr lang="en-US" dirty="0">
                <a:latin typeface="+mn-lt"/>
              </a:rPr>
              <a:t>Applications of data science, ML and AI</a:t>
            </a:r>
          </a:p>
        </p:txBody>
      </p:sp>
      <p:pic>
        <p:nvPicPr>
          <p:cNvPr id="12" name="Picture 11"/>
          <p:cNvPicPr>
            <a:picLocks noChangeAspect="1"/>
          </p:cNvPicPr>
          <p:nvPr/>
        </p:nvPicPr>
        <p:blipFill>
          <a:blip r:embed="rId6"/>
          <a:stretch>
            <a:fillRect/>
          </a:stretch>
        </p:blipFill>
        <p:spPr>
          <a:xfrm>
            <a:off x="5211750" y="1467984"/>
            <a:ext cx="2713531" cy="1728997"/>
          </a:xfrm>
          <a:prstGeom prst="rect">
            <a:avLst/>
          </a:prstGeom>
        </p:spPr>
      </p:pic>
      <p:sp>
        <p:nvSpPr>
          <p:cNvPr id="13" name="TextBox 12"/>
          <p:cNvSpPr txBox="1"/>
          <p:nvPr/>
        </p:nvSpPr>
        <p:spPr>
          <a:xfrm>
            <a:off x="6005059" y="3215769"/>
            <a:ext cx="1126912" cy="246221"/>
          </a:xfrm>
          <a:prstGeom prst="rect">
            <a:avLst/>
          </a:prstGeom>
          <a:noFill/>
        </p:spPr>
        <p:txBody>
          <a:bodyPr wrap="none" lIns="0" tIns="0" rIns="0" bIns="0" rtlCol="0">
            <a:spAutoFit/>
          </a:bodyPr>
          <a:lstStyle/>
          <a:p>
            <a:pPr algn="l">
              <a:spcBef>
                <a:spcPts val="432"/>
              </a:spcBef>
            </a:pPr>
            <a:r>
              <a:rPr lang="en-US" dirty="0">
                <a:latin typeface="+mn-lt"/>
              </a:rPr>
              <a:t>Biomaterials</a:t>
            </a:r>
          </a:p>
        </p:txBody>
      </p:sp>
      <p:pic>
        <p:nvPicPr>
          <p:cNvPr id="14" name="Picture 13"/>
          <p:cNvPicPr>
            <a:picLocks noChangeAspect="1"/>
          </p:cNvPicPr>
          <p:nvPr/>
        </p:nvPicPr>
        <p:blipFill>
          <a:blip r:embed="rId7"/>
          <a:stretch>
            <a:fillRect/>
          </a:stretch>
        </p:blipFill>
        <p:spPr>
          <a:xfrm>
            <a:off x="262558" y="4437112"/>
            <a:ext cx="4032448" cy="1772185"/>
          </a:xfrm>
          <a:prstGeom prst="rect">
            <a:avLst/>
          </a:prstGeom>
        </p:spPr>
      </p:pic>
      <p:sp>
        <p:nvSpPr>
          <p:cNvPr id="15" name="TextBox 14"/>
          <p:cNvSpPr txBox="1"/>
          <p:nvPr/>
        </p:nvSpPr>
        <p:spPr>
          <a:xfrm>
            <a:off x="9064813" y="5632301"/>
            <a:ext cx="1971694" cy="246221"/>
          </a:xfrm>
          <a:prstGeom prst="rect">
            <a:avLst/>
          </a:prstGeom>
          <a:noFill/>
        </p:spPr>
        <p:txBody>
          <a:bodyPr wrap="none" lIns="0" tIns="0" rIns="0" bIns="0" rtlCol="0">
            <a:spAutoFit/>
          </a:bodyPr>
          <a:lstStyle/>
          <a:p>
            <a:pPr algn="l">
              <a:spcBef>
                <a:spcPts val="432"/>
              </a:spcBef>
            </a:pPr>
            <a:r>
              <a:rPr lang="en-US" dirty="0">
                <a:latin typeface="+mn-lt"/>
              </a:rPr>
              <a:t>Sensors and implants</a:t>
            </a:r>
          </a:p>
        </p:txBody>
      </p:sp>
      <p:pic>
        <p:nvPicPr>
          <p:cNvPr id="16" name="diffusion_animation_InsulinR_bin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83438" y="72805"/>
            <a:ext cx="4859913" cy="2733424"/>
          </a:xfrm>
          <a:prstGeom prst="rect">
            <a:avLst/>
          </a:prstGeom>
        </p:spPr>
      </p:pic>
      <p:sp>
        <p:nvSpPr>
          <p:cNvPr id="18" name="TextBox 17"/>
          <p:cNvSpPr txBox="1"/>
          <p:nvPr/>
        </p:nvSpPr>
        <p:spPr>
          <a:xfrm>
            <a:off x="697386" y="3399720"/>
            <a:ext cx="594715" cy="246221"/>
          </a:xfrm>
          <a:prstGeom prst="rect">
            <a:avLst/>
          </a:prstGeom>
          <a:noFill/>
        </p:spPr>
        <p:txBody>
          <a:bodyPr wrap="none" lIns="0" tIns="0" rIns="0" bIns="0" rtlCol="0">
            <a:spAutoFit/>
          </a:bodyPr>
          <a:lstStyle/>
          <a:p>
            <a:pPr algn="l">
              <a:spcBef>
                <a:spcPts val="432"/>
              </a:spcBef>
            </a:pPr>
            <a:r>
              <a:rPr lang="en-US" dirty="0">
                <a:latin typeface="+mn-lt"/>
              </a:rPr>
              <a:t>GMOs</a:t>
            </a:r>
          </a:p>
        </p:txBody>
      </p:sp>
      <p:pic>
        <p:nvPicPr>
          <p:cNvPr id="19" name="Picture 18"/>
          <p:cNvPicPr>
            <a:picLocks noChangeAspect="1"/>
          </p:cNvPicPr>
          <p:nvPr/>
        </p:nvPicPr>
        <p:blipFill>
          <a:blip r:embed="rId9"/>
          <a:stretch>
            <a:fillRect/>
          </a:stretch>
        </p:blipFill>
        <p:spPr>
          <a:xfrm>
            <a:off x="4589491" y="4147162"/>
            <a:ext cx="2030304" cy="2068221"/>
          </a:xfrm>
          <a:prstGeom prst="rect">
            <a:avLst/>
          </a:prstGeom>
        </p:spPr>
      </p:pic>
      <p:sp>
        <p:nvSpPr>
          <p:cNvPr id="20" name="TextBox 19"/>
          <p:cNvSpPr txBox="1"/>
          <p:nvPr/>
        </p:nvSpPr>
        <p:spPr>
          <a:xfrm>
            <a:off x="6747502" y="5963848"/>
            <a:ext cx="1671933" cy="246221"/>
          </a:xfrm>
          <a:prstGeom prst="rect">
            <a:avLst/>
          </a:prstGeom>
          <a:noFill/>
        </p:spPr>
        <p:txBody>
          <a:bodyPr wrap="none" lIns="0" tIns="0" rIns="0" bIns="0" rtlCol="0">
            <a:spAutoFit/>
          </a:bodyPr>
          <a:lstStyle/>
          <a:p>
            <a:pPr algn="l">
              <a:spcBef>
                <a:spcPts val="432"/>
              </a:spcBef>
            </a:pPr>
            <a:r>
              <a:rPr lang="en-US" dirty="0">
                <a:latin typeface="+mn-lt"/>
              </a:rPr>
              <a:t>Bioinspired design</a:t>
            </a:r>
          </a:p>
        </p:txBody>
      </p:sp>
      <p:pic>
        <p:nvPicPr>
          <p:cNvPr id="5" name="Picture 4">
            <a:extLst>
              <a:ext uri="{FF2B5EF4-FFF2-40B4-BE49-F238E27FC236}">
                <a16:creationId xmlns:a16="http://schemas.microsoft.com/office/drawing/2014/main" id="{F835143E-485D-803F-36FF-F787F92B3475}"/>
              </a:ext>
            </a:extLst>
          </p:cNvPr>
          <p:cNvPicPr>
            <a:picLocks noChangeAspect="1"/>
          </p:cNvPicPr>
          <p:nvPr/>
        </p:nvPicPr>
        <p:blipFill>
          <a:blip r:embed="rId10"/>
          <a:stretch>
            <a:fillRect/>
          </a:stretch>
        </p:blipFill>
        <p:spPr>
          <a:xfrm>
            <a:off x="2833392" y="1308224"/>
            <a:ext cx="1431741" cy="2283968"/>
          </a:xfrm>
          <a:prstGeom prst="rect">
            <a:avLst/>
          </a:prstGeom>
        </p:spPr>
      </p:pic>
      <p:sp>
        <p:nvSpPr>
          <p:cNvPr id="10" name="TextBox 9">
            <a:extLst>
              <a:ext uri="{FF2B5EF4-FFF2-40B4-BE49-F238E27FC236}">
                <a16:creationId xmlns:a16="http://schemas.microsoft.com/office/drawing/2014/main" id="{BA5D42EE-949A-DBBD-E3B8-06D5C47142D8}"/>
              </a:ext>
            </a:extLst>
          </p:cNvPr>
          <p:cNvSpPr txBox="1"/>
          <p:nvPr/>
        </p:nvSpPr>
        <p:spPr>
          <a:xfrm>
            <a:off x="3251904" y="3626892"/>
            <a:ext cx="796693" cy="246221"/>
          </a:xfrm>
          <a:prstGeom prst="rect">
            <a:avLst/>
          </a:prstGeom>
          <a:noFill/>
        </p:spPr>
        <p:txBody>
          <a:bodyPr wrap="none" lIns="0" tIns="0" rIns="0" bIns="0" rtlCol="0">
            <a:spAutoFit/>
          </a:bodyPr>
          <a:lstStyle/>
          <a:p>
            <a:pPr algn="l">
              <a:spcBef>
                <a:spcPts val="432"/>
              </a:spcBef>
            </a:pPr>
            <a:r>
              <a:rPr lang="en-US" dirty="0">
                <a:latin typeface="+mn-lt"/>
              </a:rPr>
              <a:t>Robotics</a:t>
            </a:r>
          </a:p>
        </p:txBody>
      </p:sp>
    </p:spTree>
    <p:extLst>
      <p:ext uri="{BB962C8B-B14F-4D97-AF65-F5344CB8AC3E}">
        <p14:creationId xmlns:p14="http://schemas.microsoft.com/office/powerpoint/2010/main" val="269268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03EA872-A674-449B-A120-B97244F8E91D}" type="slidenum">
              <a:rPr lang="en-GB" smtClean="0"/>
              <a:pPr/>
              <a:t>50</a:t>
            </a:fld>
            <a:endParaRPr lang="en-GB" dirty="0"/>
          </a:p>
        </p:txBody>
      </p:sp>
      <p:sp>
        <p:nvSpPr>
          <p:cNvPr id="6" name="Title 1"/>
          <p:cNvSpPr>
            <a:spLocks noGrp="1"/>
          </p:cNvSpPr>
          <p:nvPr>
            <p:ph type="title"/>
          </p:nvPr>
        </p:nvSpPr>
        <p:spPr>
          <a:xfrm>
            <a:off x="1418704" y="476672"/>
            <a:ext cx="9312374" cy="490123"/>
          </a:xfrm>
        </p:spPr>
        <p:txBody>
          <a:bodyPr/>
          <a:lstStyle/>
          <a:p>
            <a:pPr algn="ctr"/>
            <a:r>
              <a:rPr lang="en-US" dirty="0"/>
              <a:t>First paper with results acquired by the Webb!</a:t>
            </a:r>
          </a:p>
        </p:txBody>
      </p:sp>
      <p:pic>
        <p:nvPicPr>
          <p:cNvPr id="2" name="Picture 1"/>
          <p:cNvPicPr>
            <a:picLocks noChangeAspect="1"/>
          </p:cNvPicPr>
          <p:nvPr/>
        </p:nvPicPr>
        <p:blipFill>
          <a:blip r:embed="rId2"/>
          <a:stretch>
            <a:fillRect/>
          </a:stretch>
        </p:blipFill>
        <p:spPr>
          <a:xfrm>
            <a:off x="1702718" y="1340768"/>
            <a:ext cx="8933185" cy="3107563"/>
          </a:xfrm>
          <a:prstGeom prst="rect">
            <a:avLst/>
          </a:prstGeom>
        </p:spPr>
      </p:pic>
      <p:sp>
        <p:nvSpPr>
          <p:cNvPr id="3" name="TextBox 2"/>
          <p:cNvSpPr txBox="1"/>
          <p:nvPr/>
        </p:nvSpPr>
        <p:spPr>
          <a:xfrm>
            <a:off x="849818" y="4856178"/>
            <a:ext cx="11089232" cy="615553"/>
          </a:xfrm>
          <a:prstGeom prst="rect">
            <a:avLst/>
          </a:prstGeom>
          <a:noFill/>
        </p:spPr>
        <p:txBody>
          <a:bodyPr wrap="square" lIns="0" tIns="0" rIns="0" bIns="0" rtlCol="0">
            <a:spAutoFit/>
          </a:bodyPr>
          <a:lstStyle/>
          <a:p>
            <a:pPr algn="l">
              <a:spcBef>
                <a:spcPts val="432"/>
              </a:spcBef>
            </a:pPr>
            <a:r>
              <a:rPr lang="en-US" sz="2000" dirty="0">
                <a:latin typeface="+mn-lt"/>
              </a:rPr>
              <a:t>What kind of atmospheres are we looking for if we want to find signs of life? Answer: out-of-equilibrium compositions, such as the simultaneous presence of methane and oxygen.</a:t>
            </a:r>
          </a:p>
        </p:txBody>
      </p:sp>
    </p:spTree>
    <p:extLst>
      <p:ext uri="{BB962C8B-B14F-4D97-AF65-F5344CB8AC3E}">
        <p14:creationId xmlns:p14="http://schemas.microsoft.com/office/powerpoint/2010/main" val="4261582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FF66B9-94A4-4404-FDEF-9728AFFC08CB}"/>
              </a:ext>
            </a:extLst>
          </p:cNvPr>
          <p:cNvSpPr>
            <a:spLocks noGrp="1"/>
          </p:cNvSpPr>
          <p:nvPr>
            <p:ph type="sldNum" sz="quarter" idx="11"/>
          </p:nvPr>
        </p:nvSpPr>
        <p:spPr/>
        <p:txBody>
          <a:bodyPr/>
          <a:lstStyle/>
          <a:p>
            <a:fld id="{103EA872-A674-449B-A120-B97244F8E91D}" type="slidenum">
              <a:rPr lang="en-GB" smtClean="0"/>
              <a:pPr/>
              <a:t>51</a:t>
            </a:fld>
            <a:endParaRPr lang="en-GB" dirty="0"/>
          </a:p>
        </p:txBody>
      </p:sp>
      <p:pic>
        <p:nvPicPr>
          <p:cNvPr id="6" name="Picture 5">
            <a:extLst>
              <a:ext uri="{FF2B5EF4-FFF2-40B4-BE49-F238E27FC236}">
                <a16:creationId xmlns:a16="http://schemas.microsoft.com/office/drawing/2014/main" id="{579ECC21-03D1-F00B-792E-D85119CFCC5E}"/>
              </a:ext>
            </a:extLst>
          </p:cNvPr>
          <p:cNvPicPr>
            <a:picLocks noChangeAspect="1"/>
          </p:cNvPicPr>
          <p:nvPr/>
        </p:nvPicPr>
        <p:blipFill>
          <a:blip r:embed="rId2"/>
          <a:stretch>
            <a:fillRect/>
          </a:stretch>
        </p:blipFill>
        <p:spPr>
          <a:xfrm>
            <a:off x="838622" y="260648"/>
            <a:ext cx="6811326" cy="2619741"/>
          </a:xfrm>
          <a:prstGeom prst="rect">
            <a:avLst/>
          </a:prstGeom>
        </p:spPr>
      </p:pic>
      <p:pic>
        <p:nvPicPr>
          <p:cNvPr id="8" name="Picture 7">
            <a:extLst>
              <a:ext uri="{FF2B5EF4-FFF2-40B4-BE49-F238E27FC236}">
                <a16:creationId xmlns:a16="http://schemas.microsoft.com/office/drawing/2014/main" id="{FD1D25F1-EE72-78B0-9167-BEDF85E11C5A}"/>
              </a:ext>
            </a:extLst>
          </p:cNvPr>
          <p:cNvPicPr>
            <a:picLocks noChangeAspect="1"/>
          </p:cNvPicPr>
          <p:nvPr/>
        </p:nvPicPr>
        <p:blipFill>
          <a:blip r:embed="rId3"/>
          <a:stretch>
            <a:fillRect/>
          </a:stretch>
        </p:blipFill>
        <p:spPr>
          <a:xfrm>
            <a:off x="694606" y="2816588"/>
            <a:ext cx="6350940" cy="3724612"/>
          </a:xfrm>
          <a:prstGeom prst="rect">
            <a:avLst/>
          </a:prstGeom>
        </p:spPr>
      </p:pic>
      <p:pic>
        <p:nvPicPr>
          <p:cNvPr id="10" name="Picture 9">
            <a:extLst>
              <a:ext uri="{FF2B5EF4-FFF2-40B4-BE49-F238E27FC236}">
                <a16:creationId xmlns:a16="http://schemas.microsoft.com/office/drawing/2014/main" id="{1D7B43BC-2567-EAAF-B447-07E48353511D}"/>
              </a:ext>
            </a:extLst>
          </p:cNvPr>
          <p:cNvPicPr>
            <a:picLocks noChangeAspect="1"/>
          </p:cNvPicPr>
          <p:nvPr/>
        </p:nvPicPr>
        <p:blipFill>
          <a:blip r:embed="rId4"/>
          <a:stretch>
            <a:fillRect/>
          </a:stretch>
        </p:blipFill>
        <p:spPr>
          <a:xfrm>
            <a:off x="7319342" y="2996952"/>
            <a:ext cx="4682754" cy="3016458"/>
          </a:xfrm>
          <a:prstGeom prst="rect">
            <a:avLst/>
          </a:prstGeom>
        </p:spPr>
      </p:pic>
      <p:pic>
        <p:nvPicPr>
          <p:cNvPr id="12" name="Picture 11">
            <a:extLst>
              <a:ext uri="{FF2B5EF4-FFF2-40B4-BE49-F238E27FC236}">
                <a16:creationId xmlns:a16="http://schemas.microsoft.com/office/drawing/2014/main" id="{FF8BB0BC-9476-B9C7-6B0A-E37AA3283F48}"/>
              </a:ext>
            </a:extLst>
          </p:cNvPr>
          <p:cNvPicPr>
            <a:picLocks noChangeAspect="1"/>
          </p:cNvPicPr>
          <p:nvPr/>
        </p:nvPicPr>
        <p:blipFill>
          <a:blip r:embed="rId5"/>
          <a:stretch>
            <a:fillRect/>
          </a:stretch>
        </p:blipFill>
        <p:spPr>
          <a:xfrm>
            <a:off x="7656490" y="1810667"/>
            <a:ext cx="4392488" cy="1128003"/>
          </a:xfrm>
          <a:prstGeom prst="rect">
            <a:avLst/>
          </a:prstGeom>
        </p:spPr>
      </p:pic>
      <p:pic>
        <p:nvPicPr>
          <p:cNvPr id="3" name="Picture 2">
            <a:extLst>
              <a:ext uri="{FF2B5EF4-FFF2-40B4-BE49-F238E27FC236}">
                <a16:creationId xmlns:a16="http://schemas.microsoft.com/office/drawing/2014/main" id="{AE57B413-9AAC-38A7-E696-C339E7DE5C43}"/>
              </a:ext>
            </a:extLst>
          </p:cNvPr>
          <p:cNvPicPr>
            <a:picLocks noChangeAspect="1"/>
          </p:cNvPicPr>
          <p:nvPr/>
        </p:nvPicPr>
        <p:blipFill>
          <a:blip r:embed="rId6"/>
          <a:stretch>
            <a:fillRect/>
          </a:stretch>
        </p:blipFill>
        <p:spPr>
          <a:xfrm>
            <a:off x="2278782" y="226257"/>
            <a:ext cx="1829055" cy="495369"/>
          </a:xfrm>
          <a:prstGeom prst="rect">
            <a:avLst/>
          </a:prstGeom>
        </p:spPr>
      </p:pic>
    </p:spTree>
    <p:extLst>
      <p:ext uri="{BB962C8B-B14F-4D97-AF65-F5344CB8AC3E}">
        <p14:creationId xmlns:p14="http://schemas.microsoft.com/office/powerpoint/2010/main" val="3208502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7054" y="2636912"/>
            <a:ext cx="2232174" cy="570472"/>
          </a:xfrm>
        </p:spPr>
        <p:txBody>
          <a:bodyPr/>
          <a:lstStyle/>
          <a:p>
            <a:pPr marL="0" indent="0">
              <a:buNone/>
            </a:pPr>
            <a:r>
              <a:rPr lang="en-US" sz="3000" dirty="0"/>
              <a:t>5 min break!</a:t>
            </a:r>
          </a:p>
        </p:txBody>
      </p:sp>
      <p:sp>
        <p:nvSpPr>
          <p:cNvPr id="4" name="Slide Number Placeholder 3"/>
          <p:cNvSpPr>
            <a:spLocks noGrp="1"/>
          </p:cNvSpPr>
          <p:nvPr>
            <p:ph type="sldNum" sz="quarter" idx="11"/>
          </p:nvPr>
        </p:nvSpPr>
        <p:spPr/>
        <p:txBody>
          <a:bodyPr/>
          <a:lstStyle/>
          <a:p>
            <a:fld id="{103EA872-A674-449B-A120-B97244F8E91D}" type="slidenum">
              <a:rPr lang="en-GB" smtClean="0"/>
              <a:pPr/>
              <a:t>52</a:t>
            </a:fld>
            <a:endParaRPr lang="en-GB" dirty="0"/>
          </a:p>
        </p:txBody>
      </p:sp>
    </p:spTree>
    <p:extLst>
      <p:ext uri="{BB962C8B-B14F-4D97-AF65-F5344CB8AC3E}">
        <p14:creationId xmlns:p14="http://schemas.microsoft.com/office/powerpoint/2010/main" val="705592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718" y="331552"/>
            <a:ext cx="9145016" cy="634139"/>
          </a:xfrm>
        </p:spPr>
        <p:txBody>
          <a:bodyPr/>
          <a:lstStyle/>
          <a:p>
            <a:r>
              <a:rPr lang="en-US" dirty="0"/>
              <a:t>Physical constraints on life by the laws of nature</a:t>
            </a:r>
          </a:p>
        </p:txBody>
      </p:sp>
      <p:sp>
        <p:nvSpPr>
          <p:cNvPr id="3" name="Content Placeholder 2"/>
          <p:cNvSpPr>
            <a:spLocks noGrp="1"/>
          </p:cNvSpPr>
          <p:nvPr>
            <p:ph idx="1"/>
          </p:nvPr>
        </p:nvSpPr>
        <p:spPr>
          <a:xfrm>
            <a:off x="478582" y="1793234"/>
            <a:ext cx="6912768" cy="4032448"/>
          </a:xfrm>
        </p:spPr>
        <p:txBody>
          <a:bodyPr/>
          <a:lstStyle/>
          <a:p>
            <a:pPr marL="0" indent="0">
              <a:buNone/>
            </a:pPr>
            <a:r>
              <a:rPr lang="en-US" dirty="0"/>
              <a:t>The most basic physical constraints that life has to cope with, are:</a:t>
            </a:r>
          </a:p>
          <a:p>
            <a:pPr marL="0" indent="0">
              <a:buNone/>
            </a:pPr>
            <a:endParaRPr lang="en-US" dirty="0"/>
          </a:p>
          <a:p>
            <a:r>
              <a:rPr lang="en-US" dirty="0"/>
              <a:t>gravitational force (F scales with l</a:t>
            </a:r>
            <a:r>
              <a:rPr lang="en-US" baseline="30000" dirty="0"/>
              <a:t>3</a:t>
            </a:r>
            <a:r>
              <a:rPr lang="en-US" dirty="0"/>
              <a:t>)</a:t>
            </a:r>
          </a:p>
          <a:p>
            <a:r>
              <a:rPr lang="en-US" dirty="0"/>
              <a:t>diffusion of substances or heat (t scales with x</a:t>
            </a:r>
            <a:r>
              <a:rPr lang="en-US" baseline="30000" dirty="0"/>
              <a:t>2</a:t>
            </a:r>
            <a:r>
              <a:rPr lang="en-US" dirty="0"/>
              <a:t>)</a:t>
            </a:r>
          </a:p>
          <a:p>
            <a:r>
              <a:rPr lang="en-US" dirty="0"/>
              <a:t>limited available energy supply/density</a:t>
            </a:r>
          </a:p>
          <a:p>
            <a:r>
              <a:rPr lang="en-US" dirty="0"/>
              <a:t>fluid transport through capillarity or pressure driven flow</a:t>
            </a:r>
          </a:p>
          <a:p>
            <a:pPr marL="0" indent="0">
              <a:buNone/>
            </a:pPr>
            <a:endParaRPr lang="en-US" dirty="0"/>
          </a:p>
          <a:p>
            <a:pPr marL="0" indent="0">
              <a:buNone/>
            </a:pPr>
            <a:r>
              <a:rPr lang="en-US" dirty="0"/>
              <a:t>-&gt; constraints on </a:t>
            </a:r>
          </a:p>
          <a:p>
            <a:pPr>
              <a:buFontTx/>
              <a:buChar char="-"/>
            </a:pPr>
            <a:r>
              <a:rPr lang="en-US" dirty="0"/>
              <a:t>body size of land, marine and flying animals</a:t>
            </a:r>
          </a:p>
          <a:p>
            <a:pPr>
              <a:buFontTx/>
              <a:buChar char="-"/>
            </a:pPr>
            <a:r>
              <a:rPr lang="en-US" dirty="0"/>
              <a:t>height of trees </a:t>
            </a:r>
          </a:p>
          <a:p>
            <a:pPr>
              <a:buFontTx/>
              <a:buChar char="-"/>
            </a:pPr>
            <a:r>
              <a:rPr lang="en-US" dirty="0"/>
              <a:t>size of living cells</a:t>
            </a:r>
          </a:p>
          <a:p>
            <a:pPr>
              <a:buFontTx/>
              <a:buChar char="-"/>
            </a:pPr>
            <a:r>
              <a:rPr lang="en-US" dirty="0"/>
              <a:t>…</a:t>
            </a:r>
          </a:p>
        </p:txBody>
      </p:sp>
      <p:sp>
        <p:nvSpPr>
          <p:cNvPr id="4" name="Slide Number Placeholder 3"/>
          <p:cNvSpPr>
            <a:spLocks noGrp="1"/>
          </p:cNvSpPr>
          <p:nvPr>
            <p:ph type="sldNum" sz="quarter" idx="11"/>
          </p:nvPr>
        </p:nvSpPr>
        <p:spPr/>
        <p:txBody>
          <a:bodyPr/>
          <a:lstStyle/>
          <a:p>
            <a:fld id="{103EA872-A674-449B-A120-B97244F8E91D}" type="slidenum">
              <a:rPr lang="en-GB" smtClean="0"/>
              <a:pPr/>
              <a:t>53</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422" y="1196752"/>
            <a:ext cx="3239118" cy="2507357"/>
          </a:xfrm>
          <a:prstGeom prst="rect">
            <a:avLst/>
          </a:prstGeom>
        </p:spPr>
      </p:pic>
      <p:sp>
        <p:nvSpPr>
          <p:cNvPr id="7" name="TextBox 6"/>
          <p:cNvSpPr txBox="1"/>
          <p:nvPr/>
        </p:nvSpPr>
        <p:spPr>
          <a:xfrm>
            <a:off x="8378070" y="3809458"/>
            <a:ext cx="3046860" cy="184666"/>
          </a:xfrm>
          <a:prstGeom prst="rect">
            <a:avLst/>
          </a:prstGeom>
          <a:noFill/>
        </p:spPr>
        <p:txBody>
          <a:bodyPr wrap="none" lIns="0" tIns="0" rIns="0" bIns="0" rtlCol="0">
            <a:spAutoFit/>
          </a:bodyPr>
          <a:lstStyle/>
          <a:p>
            <a:pPr>
              <a:spcBef>
                <a:spcPts val="432"/>
              </a:spcBef>
            </a:pPr>
            <a:r>
              <a:rPr lang="en-US" sz="1200" dirty="0">
                <a:latin typeface="+mn-lt"/>
              </a:rPr>
              <a:t>http://minerva.union.edu/linthicw/transfer.htm</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5486" y="4302224"/>
            <a:ext cx="2572029" cy="1709936"/>
          </a:xfrm>
          <a:prstGeom prst="rect">
            <a:avLst/>
          </a:prstGeom>
        </p:spPr>
      </p:pic>
      <p:sp>
        <p:nvSpPr>
          <p:cNvPr id="9" name="TextBox 8"/>
          <p:cNvSpPr txBox="1"/>
          <p:nvPr/>
        </p:nvSpPr>
        <p:spPr>
          <a:xfrm>
            <a:off x="8422919" y="6117509"/>
            <a:ext cx="3403176" cy="184666"/>
          </a:xfrm>
          <a:prstGeom prst="rect">
            <a:avLst/>
          </a:prstGeom>
          <a:noFill/>
        </p:spPr>
        <p:txBody>
          <a:bodyPr wrap="none" lIns="0" tIns="0" rIns="0" bIns="0" rtlCol="0">
            <a:spAutoFit/>
          </a:bodyPr>
          <a:lstStyle/>
          <a:p>
            <a:pPr>
              <a:spcBef>
                <a:spcPts val="432"/>
              </a:spcBef>
            </a:pPr>
            <a:r>
              <a:rPr lang="en-US" sz="1200" dirty="0">
                <a:latin typeface="+mn-lt"/>
              </a:rPr>
              <a:t>https://savethewhales.org/report-stranded-whales/</a:t>
            </a:r>
          </a:p>
        </p:txBody>
      </p:sp>
      <p:pic>
        <p:nvPicPr>
          <p:cNvPr id="10" name="Picture 9"/>
          <p:cNvPicPr>
            <a:picLocks noChangeAspect="1"/>
          </p:cNvPicPr>
          <p:nvPr/>
        </p:nvPicPr>
        <p:blipFill>
          <a:blip r:embed="rId5"/>
          <a:stretch>
            <a:fillRect/>
          </a:stretch>
        </p:blipFill>
        <p:spPr>
          <a:xfrm>
            <a:off x="5490074" y="4301007"/>
            <a:ext cx="2261316" cy="1793751"/>
          </a:xfrm>
          <a:prstGeom prst="rect">
            <a:avLst/>
          </a:prstGeom>
        </p:spPr>
      </p:pic>
      <p:sp>
        <p:nvSpPr>
          <p:cNvPr id="11" name="TextBox 10"/>
          <p:cNvSpPr txBox="1"/>
          <p:nvPr/>
        </p:nvSpPr>
        <p:spPr>
          <a:xfrm>
            <a:off x="5490074" y="6094758"/>
            <a:ext cx="2497479" cy="184666"/>
          </a:xfrm>
          <a:prstGeom prst="rect">
            <a:avLst/>
          </a:prstGeom>
          <a:noFill/>
        </p:spPr>
        <p:txBody>
          <a:bodyPr wrap="none" lIns="0" tIns="0" rIns="0" bIns="0" rtlCol="0">
            <a:spAutoFit/>
          </a:bodyPr>
          <a:lstStyle/>
          <a:p>
            <a:pPr>
              <a:spcBef>
                <a:spcPts val="432"/>
              </a:spcBef>
            </a:pPr>
            <a:r>
              <a:rPr lang="en-US" sz="1200" dirty="0" err="1">
                <a:latin typeface="+mj-lt"/>
              </a:rPr>
              <a:t>J.Phys.Chem.Lett</a:t>
            </a:r>
            <a:r>
              <a:rPr lang="en-US" sz="1200" dirty="0">
                <a:latin typeface="+mj-lt"/>
              </a:rPr>
              <a:t>. 2013, 4, 861-865</a:t>
            </a:r>
          </a:p>
        </p:txBody>
      </p:sp>
      <p:sp>
        <p:nvSpPr>
          <p:cNvPr id="5" name="TextBox 4">
            <a:extLst>
              <a:ext uri="{FF2B5EF4-FFF2-40B4-BE49-F238E27FC236}">
                <a16:creationId xmlns:a16="http://schemas.microsoft.com/office/drawing/2014/main" id="{F008FE55-4A08-6873-7F5D-168C3DA8E942}"/>
              </a:ext>
            </a:extLst>
          </p:cNvPr>
          <p:cNvSpPr txBox="1"/>
          <p:nvPr/>
        </p:nvSpPr>
        <p:spPr>
          <a:xfrm>
            <a:off x="388592" y="5880447"/>
            <a:ext cx="5608823" cy="605294"/>
          </a:xfrm>
          <a:prstGeom prst="rect">
            <a:avLst/>
          </a:prstGeom>
          <a:noFill/>
        </p:spPr>
        <p:txBody>
          <a:bodyPr wrap="square" lIns="0" tIns="0" rIns="0" bIns="0" rtlCol="0">
            <a:spAutoFit/>
          </a:bodyPr>
          <a:lstStyle/>
          <a:p>
            <a:pPr algn="l">
              <a:spcBef>
                <a:spcPts val="432"/>
              </a:spcBef>
            </a:pPr>
            <a:r>
              <a:rPr lang="en-US" sz="1800" dirty="0">
                <a:latin typeface="+mn-lt"/>
              </a:rPr>
              <a:t>Examples:</a:t>
            </a:r>
          </a:p>
          <a:p>
            <a:pPr algn="l">
              <a:spcBef>
                <a:spcPts val="432"/>
              </a:spcBef>
            </a:pPr>
            <a:r>
              <a:rPr lang="en-US" sz="1800" u="sng" dirty="0">
                <a:latin typeface="+mn-lt"/>
              </a:rPr>
              <a:t>Energy density of artificial vs. biological systems</a:t>
            </a:r>
            <a:endParaRPr lang="en-US" sz="1800" dirty="0">
              <a:latin typeface="+mn-lt"/>
            </a:endParaRPr>
          </a:p>
        </p:txBody>
      </p:sp>
    </p:spTree>
    <p:extLst>
      <p:ext uri="{BB962C8B-B14F-4D97-AF65-F5344CB8AC3E}">
        <p14:creationId xmlns:p14="http://schemas.microsoft.com/office/powerpoint/2010/main" val="394853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443" y="404664"/>
            <a:ext cx="9793088" cy="562131"/>
          </a:xfrm>
        </p:spPr>
        <p:txBody>
          <a:bodyPr/>
          <a:lstStyle/>
          <a:p>
            <a:r>
              <a:rPr lang="en-US" dirty="0"/>
              <a:t>A few notes on the importance of transport processes</a:t>
            </a:r>
          </a:p>
        </p:txBody>
      </p:sp>
      <p:sp>
        <p:nvSpPr>
          <p:cNvPr id="3" name="Content Placeholder 2"/>
          <p:cNvSpPr>
            <a:spLocks noGrp="1"/>
          </p:cNvSpPr>
          <p:nvPr>
            <p:ph idx="1"/>
          </p:nvPr>
        </p:nvSpPr>
        <p:spPr>
          <a:xfrm>
            <a:off x="1702718" y="1340768"/>
            <a:ext cx="9312374" cy="4752528"/>
          </a:xfrm>
        </p:spPr>
        <p:txBody>
          <a:bodyPr/>
          <a:lstStyle/>
          <a:p>
            <a:pPr marL="0" indent="0">
              <a:buNone/>
            </a:pPr>
            <a:r>
              <a:rPr lang="en-US" dirty="0"/>
              <a:t>The non-equilibrium nature of life implies that transport phenomena are crucial (no net transport at equilibrium).</a:t>
            </a:r>
          </a:p>
          <a:p>
            <a:pPr marL="0" indent="0">
              <a:buNone/>
            </a:pPr>
            <a:endParaRPr lang="en-US" dirty="0"/>
          </a:p>
          <a:p>
            <a:pPr marL="0" indent="0">
              <a:buNone/>
            </a:pPr>
            <a:r>
              <a:rPr lang="en-US" dirty="0"/>
              <a:t>1) transport of matter: </a:t>
            </a:r>
          </a:p>
          <a:p>
            <a:pPr marL="0" indent="0">
              <a:buNone/>
            </a:pPr>
            <a:r>
              <a:rPr lang="en-US" dirty="0"/>
              <a:t>- nutrients in, waste products out of the cell/organism, water transport, oxygen/CO</a:t>
            </a:r>
            <a:r>
              <a:rPr lang="en-US" baseline="-25000" dirty="0"/>
              <a:t>2</a:t>
            </a:r>
            <a:r>
              <a:rPr lang="en-US" dirty="0"/>
              <a:t> transport</a:t>
            </a:r>
          </a:p>
          <a:p>
            <a:pPr marL="0" indent="0">
              <a:buNone/>
            </a:pPr>
            <a:r>
              <a:rPr lang="en-US" dirty="0"/>
              <a:t>- matter transport can be down (</a:t>
            </a:r>
            <a:r>
              <a:rPr lang="en-US" dirty="0" err="1"/>
              <a:t>favourable</a:t>
            </a:r>
            <a:r>
              <a:rPr lang="en-US" dirty="0"/>
              <a:t>) or up (</a:t>
            </a:r>
            <a:r>
              <a:rPr lang="en-US" dirty="0" err="1"/>
              <a:t>unfavourable</a:t>
            </a:r>
            <a:r>
              <a:rPr lang="en-US" dirty="0"/>
              <a:t>) a concentration gradient, and against gravity</a:t>
            </a:r>
          </a:p>
          <a:p>
            <a:pPr marL="0" indent="0">
              <a:buNone/>
            </a:pPr>
            <a:r>
              <a:rPr lang="en-US" dirty="0"/>
              <a:t>- Mechanisms: (electro-)diffusion, molecular motors, capillary flow, pressure-driven flow</a:t>
            </a:r>
          </a:p>
          <a:p>
            <a:pPr marL="0" indent="0">
              <a:buNone/>
            </a:pPr>
            <a:endParaRPr lang="en-US" dirty="0"/>
          </a:p>
          <a:p>
            <a:pPr marL="0" indent="0">
              <a:buNone/>
            </a:pPr>
            <a:r>
              <a:rPr lang="en-US" dirty="0"/>
              <a:t>2) Transport of energy:</a:t>
            </a:r>
          </a:p>
          <a:p>
            <a:pPr marL="0" indent="0">
              <a:buNone/>
            </a:pPr>
            <a:r>
              <a:rPr lang="en-US" dirty="0"/>
              <a:t>linked to transport of matter (ATP, protons, sodium ions)</a:t>
            </a:r>
          </a:p>
          <a:p>
            <a:pPr marL="0" indent="0">
              <a:buNone/>
            </a:pPr>
            <a:endParaRPr lang="en-US" dirty="0"/>
          </a:p>
          <a:p>
            <a:pPr marL="0" indent="0">
              <a:buNone/>
            </a:pPr>
            <a:r>
              <a:rPr lang="en-US" dirty="0"/>
              <a:t>3) Transport of information:</a:t>
            </a:r>
          </a:p>
          <a:p>
            <a:pPr marL="0" indent="0">
              <a:buNone/>
            </a:pPr>
            <a:r>
              <a:rPr lang="en-US" dirty="0"/>
              <a:t>Mechanisms: diffusion, molecular motors, action potential</a:t>
            </a:r>
          </a:p>
        </p:txBody>
      </p:sp>
      <p:sp>
        <p:nvSpPr>
          <p:cNvPr id="4" name="Slide Number Placeholder 3"/>
          <p:cNvSpPr>
            <a:spLocks noGrp="1"/>
          </p:cNvSpPr>
          <p:nvPr>
            <p:ph type="sldNum" sz="quarter" idx="11"/>
          </p:nvPr>
        </p:nvSpPr>
        <p:spPr/>
        <p:txBody>
          <a:bodyPr/>
          <a:lstStyle/>
          <a:p>
            <a:fld id="{103EA872-A674-449B-A120-B97244F8E91D}" type="slidenum">
              <a:rPr lang="en-GB" smtClean="0"/>
              <a:pPr/>
              <a:t>54</a:t>
            </a:fld>
            <a:endParaRPr lang="en-GB" dirty="0"/>
          </a:p>
        </p:txBody>
      </p:sp>
    </p:spTree>
    <p:extLst>
      <p:ext uri="{BB962C8B-B14F-4D97-AF65-F5344CB8AC3E}">
        <p14:creationId xmlns:p14="http://schemas.microsoft.com/office/powerpoint/2010/main" val="1633831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03EA872-A674-449B-A120-B97244F8E91D}" type="slidenum">
              <a:rPr lang="en-GB" smtClean="0"/>
              <a:pPr/>
              <a:t>55</a:t>
            </a:fld>
            <a:endParaRPr lang="en-GB" dirty="0"/>
          </a:p>
        </p:txBody>
      </p:sp>
      <p:sp>
        <p:nvSpPr>
          <p:cNvPr id="5" name="Title 1"/>
          <p:cNvSpPr>
            <a:spLocks noGrp="1"/>
          </p:cNvSpPr>
          <p:nvPr>
            <p:ph type="title"/>
          </p:nvPr>
        </p:nvSpPr>
        <p:spPr>
          <a:xfrm>
            <a:off x="1702718" y="271410"/>
            <a:ext cx="9145016" cy="489019"/>
          </a:xfrm>
        </p:spPr>
        <p:txBody>
          <a:bodyPr/>
          <a:lstStyle/>
          <a:p>
            <a:r>
              <a:rPr lang="en-US" dirty="0"/>
              <a:t>Transport of substances through diffusion</a:t>
            </a:r>
          </a:p>
        </p:txBody>
      </p:sp>
      <p:pic>
        <p:nvPicPr>
          <p:cNvPr id="6" name="Picture 5" descr="figure_13_0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638" y="1366145"/>
            <a:ext cx="2588518" cy="180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figure_13_1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638" y="3573016"/>
            <a:ext cx="3545582" cy="2508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feld 1"/>
          <p:cNvSpPr txBox="1"/>
          <p:nvPr/>
        </p:nvSpPr>
        <p:spPr>
          <a:xfrm>
            <a:off x="4145860" y="5788912"/>
            <a:ext cx="4684290" cy="584775"/>
          </a:xfrm>
          <a:prstGeom prst="rect">
            <a:avLst/>
          </a:prstGeom>
          <a:noFill/>
        </p:spPr>
        <p:txBody>
          <a:bodyPr wrap="square" rtlCol="0">
            <a:spAutoFit/>
          </a:bodyPr>
          <a:lstStyle/>
          <a:p>
            <a:r>
              <a:rPr lang="de-DE" dirty="0">
                <a:latin typeface="+mj-lt"/>
              </a:rPr>
              <a:t>The </a:t>
            </a:r>
            <a:r>
              <a:rPr lang="de-DE" dirty="0" err="1">
                <a:latin typeface="+mj-lt"/>
              </a:rPr>
              <a:t>flux</a:t>
            </a:r>
            <a:r>
              <a:rPr lang="de-DE" dirty="0">
                <a:latin typeface="+mj-lt"/>
              </a:rPr>
              <a:t>, j, </a:t>
            </a:r>
            <a:r>
              <a:rPr lang="de-DE" dirty="0" err="1">
                <a:latin typeface="+mj-lt"/>
              </a:rPr>
              <a:t>is</a:t>
            </a:r>
            <a:r>
              <a:rPr lang="de-DE" dirty="0">
                <a:latin typeface="+mj-lt"/>
              </a:rPr>
              <a:t> </a:t>
            </a:r>
            <a:r>
              <a:rPr lang="de-DE" dirty="0" err="1">
                <a:latin typeface="+mj-lt"/>
              </a:rPr>
              <a:t>defined</a:t>
            </a:r>
            <a:r>
              <a:rPr lang="de-DE" dirty="0">
                <a:latin typeface="+mj-lt"/>
              </a:rPr>
              <a:t> </a:t>
            </a:r>
            <a:r>
              <a:rPr lang="de-DE" dirty="0" err="1">
                <a:latin typeface="+mj-lt"/>
              </a:rPr>
              <a:t>as</a:t>
            </a:r>
            <a:r>
              <a:rPr lang="de-DE" dirty="0">
                <a:latin typeface="+mj-lt"/>
              </a:rPr>
              <a:t> </a:t>
            </a:r>
            <a:r>
              <a:rPr lang="de-DE" dirty="0" err="1">
                <a:latin typeface="+mj-lt"/>
              </a:rPr>
              <a:t>the</a:t>
            </a:r>
            <a:r>
              <a:rPr lang="de-DE" dirty="0">
                <a:latin typeface="+mj-lt"/>
              </a:rPr>
              <a:t> </a:t>
            </a:r>
            <a:r>
              <a:rPr lang="de-DE" dirty="0" err="1">
                <a:latin typeface="+mj-lt"/>
              </a:rPr>
              <a:t>number</a:t>
            </a:r>
            <a:r>
              <a:rPr lang="de-DE" dirty="0">
                <a:latin typeface="+mj-lt"/>
              </a:rPr>
              <a:t> of </a:t>
            </a:r>
            <a:r>
              <a:rPr lang="de-DE" dirty="0" err="1">
                <a:latin typeface="+mj-lt"/>
              </a:rPr>
              <a:t>particles</a:t>
            </a:r>
            <a:r>
              <a:rPr lang="de-DE" dirty="0">
                <a:latin typeface="+mj-lt"/>
              </a:rPr>
              <a:t> </a:t>
            </a:r>
            <a:r>
              <a:rPr lang="de-DE" dirty="0" err="1">
                <a:latin typeface="+mj-lt"/>
              </a:rPr>
              <a:t>crossing</a:t>
            </a:r>
            <a:r>
              <a:rPr lang="de-DE" dirty="0">
                <a:latin typeface="+mj-lt"/>
              </a:rPr>
              <a:t> a </a:t>
            </a:r>
            <a:r>
              <a:rPr lang="de-DE" dirty="0" err="1">
                <a:latin typeface="+mj-lt"/>
              </a:rPr>
              <a:t>reference</a:t>
            </a:r>
            <a:r>
              <a:rPr lang="de-DE" dirty="0">
                <a:latin typeface="+mj-lt"/>
              </a:rPr>
              <a:t> plane per </a:t>
            </a:r>
            <a:r>
              <a:rPr lang="de-DE" dirty="0" err="1">
                <a:latin typeface="+mj-lt"/>
              </a:rPr>
              <a:t>unit</a:t>
            </a:r>
            <a:r>
              <a:rPr lang="de-DE" dirty="0">
                <a:latin typeface="+mj-lt"/>
              </a:rPr>
              <a:t> time.</a:t>
            </a:r>
            <a:endParaRPr lang="en-US" dirty="0">
              <a:latin typeface="+mj-lt"/>
            </a:endParaRPr>
          </a:p>
        </p:txBody>
      </p:sp>
      <p:sp>
        <p:nvSpPr>
          <p:cNvPr id="2" name="TextBox 1"/>
          <p:cNvSpPr txBox="1"/>
          <p:nvPr/>
        </p:nvSpPr>
        <p:spPr>
          <a:xfrm>
            <a:off x="4211902" y="1196752"/>
            <a:ext cx="7747314" cy="841256"/>
          </a:xfrm>
          <a:prstGeom prst="rect">
            <a:avLst/>
          </a:prstGeom>
          <a:noFill/>
        </p:spPr>
        <p:txBody>
          <a:bodyPr wrap="none" lIns="0" tIns="0" rIns="0" bIns="0" rtlCol="0">
            <a:spAutoFit/>
          </a:bodyPr>
          <a:lstStyle/>
          <a:p>
            <a:pPr algn="l">
              <a:spcBef>
                <a:spcPts val="432"/>
              </a:spcBef>
            </a:pPr>
            <a:r>
              <a:rPr lang="en-US" dirty="0">
                <a:latin typeface="+mn-lt"/>
              </a:rPr>
              <a:t>Diffusion occurs spontaneously down a concentration gradient, and is a statistical</a:t>
            </a:r>
          </a:p>
          <a:p>
            <a:pPr algn="l">
              <a:spcBef>
                <a:spcPts val="432"/>
              </a:spcBef>
            </a:pPr>
            <a:r>
              <a:rPr lang="en-US" dirty="0">
                <a:latin typeface="+mn-lt"/>
              </a:rPr>
              <a:t>process caused by the random motion of molecules. For large numbers of molecules,</a:t>
            </a:r>
          </a:p>
          <a:p>
            <a:pPr algn="l">
              <a:spcBef>
                <a:spcPts val="432"/>
              </a:spcBef>
            </a:pPr>
            <a:r>
              <a:rPr lang="en-US" dirty="0">
                <a:latin typeface="+mn-lt"/>
              </a:rPr>
              <a:t>the change in concentration field becomes deterministic:</a:t>
            </a:r>
          </a:p>
        </p:txBody>
      </p:sp>
      <p:pic>
        <p:nvPicPr>
          <p:cNvPr id="10" name="Picture 9"/>
          <p:cNvPicPr/>
          <p:nvPr/>
        </p:nvPicPr>
        <p:blipFill>
          <a:blip r:embed="rId5"/>
          <a:stretch/>
        </p:blipFill>
        <p:spPr>
          <a:xfrm>
            <a:off x="4211902" y="2154483"/>
            <a:ext cx="1462320" cy="647640"/>
          </a:xfrm>
          <a:prstGeom prst="rect">
            <a:avLst/>
          </a:prstGeom>
          <a:ln>
            <a:noFill/>
          </a:ln>
        </p:spPr>
      </p:pic>
      <p:sp>
        <p:nvSpPr>
          <p:cNvPr id="11" name="CustomShape 3"/>
          <p:cNvSpPr/>
          <p:nvPr/>
        </p:nvSpPr>
        <p:spPr>
          <a:xfrm>
            <a:off x="5864662" y="2334483"/>
            <a:ext cx="20304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GB" spc="-1" dirty="0">
                <a:latin typeface="Arial"/>
              </a:rPr>
              <a:t>Fick’s law</a:t>
            </a:r>
          </a:p>
        </p:txBody>
      </p:sp>
      <p:sp>
        <p:nvSpPr>
          <p:cNvPr id="12" name="CustomShape 4"/>
          <p:cNvSpPr/>
          <p:nvPr/>
        </p:nvSpPr>
        <p:spPr>
          <a:xfrm>
            <a:off x="4150990" y="3071829"/>
            <a:ext cx="8316432" cy="60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GB" spc="-1" dirty="0">
                <a:latin typeface="Arial"/>
              </a:rPr>
              <a:t>The diffusions coefficient D can be calculated with the Stokes-Einstein equation:</a:t>
            </a:r>
          </a:p>
        </p:txBody>
      </p:sp>
      <p:pic>
        <p:nvPicPr>
          <p:cNvPr id="13" name="Picture 12"/>
          <p:cNvPicPr/>
          <p:nvPr/>
        </p:nvPicPr>
        <p:blipFill>
          <a:blip r:embed="rId6"/>
          <a:stretch/>
        </p:blipFill>
        <p:spPr>
          <a:xfrm>
            <a:off x="6642871" y="3500163"/>
            <a:ext cx="1512360" cy="734760"/>
          </a:xfrm>
          <a:prstGeom prst="rect">
            <a:avLst/>
          </a:prstGeom>
          <a:ln>
            <a:noFill/>
          </a:ln>
        </p:spPr>
      </p:pic>
      <p:sp>
        <p:nvSpPr>
          <p:cNvPr id="14" name="CustomShape 5"/>
          <p:cNvSpPr/>
          <p:nvPr/>
        </p:nvSpPr>
        <p:spPr>
          <a:xfrm>
            <a:off x="4145860" y="4354581"/>
            <a:ext cx="7565970" cy="86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GB" spc="-1" dirty="0">
                <a:latin typeface="Arial"/>
              </a:rPr>
              <a:t>Therefore the diffusion of a particle depends on its size </a:t>
            </a:r>
            <a:r>
              <a:rPr lang="en-GB" spc="-1" dirty="0">
                <a:latin typeface="Arial"/>
                <a:ea typeface="Arial"/>
              </a:rPr>
              <a:t>(R corresponds to the radius of a sphere). The diffused distance is approximately:</a:t>
            </a:r>
          </a:p>
          <a:p>
            <a:endParaRPr lang="en-GB" spc="-1" dirty="0">
              <a:latin typeface="Arial"/>
            </a:endParaRPr>
          </a:p>
          <a:p>
            <a:r>
              <a:rPr lang="en-GB" spc="-1" dirty="0">
                <a:latin typeface="Arial"/>
              </a:rPr>
              <a:t>Diffusion through a semi-permeable membrane causes osmotic pressure!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271AC7-3069-283C-6FF9-D8CBB1336AC1}"/>
                  </a:ext>
                </a:extLst>
              </p:cNvPr>
              <p:cNvSpPr txBox="1"/>
              <p:nvPr/>
            </p:nvSpPr>
            <p:spPr>
              <a:xfrm>
                <a:off x="9479581" y="4734743"/>
                <a:ext cx="2026869" cy="372731"/>
              </a:xfrm>
              <a:prstGeom prst="rect">
                <a:avLst/>
              </a:prstGeom>
              <a:noFill/>
            </p:spPr>
            <p:txBody>
              <a:bodyPr wrap="square" lIns="0" tIns="0" rIns="0" bIns="0" rtlCol="0">
                <a:spAutoFit/>
              </a:bodyPr>
              <a:lstStyle/>
              <a:p>
                <a:pPr algn="l">
                  <a:spcBef>
                    <a:spcPts val="432"/>
                  </a:spcBef>
                </a:pPr>
                <a14:m>
                  <m:oMathPara xmlns:m="http://schemas.openxmlformats.org/officeDocument/2006/math">
                    <m:oMathParaPr>
                      <m:jc m:val="centerGroup"/>
                    </m:oMathParaPr>
                    <m:oMath xmlns:m="http://schemas.openxmlformats.org/officeDocument/2006/math">
                      <m:rad>
                        <m:radPr>
                          <m:degHide m:val="on"/>
                          <m:ctrlPr>
                            <a:rPr lang="da-DK" sz="2000" i="1" smtClean="0">
                              <a:latin typeface="Cambria Math" panose="02040503050406030204" pitchFamily="18" charset="0"/>
                            </a:rPr>
                          </m:ctrlPr>
                        </m:radPr>
                        <m:deg/>
                        <m:e>
                          <m:d>
                            <m:dPr>
                              <m:begChr m:val="⟨"/>
                              <m:endChr m:val="⟩"/>
                              <m:ctrlPr>
                                <a:rPr lang="da-DK" sz="2000" i="1" smtClean="0">
                                  <a:latin typeface="Cambria Math" panose="02040503050406030204" pitchFamily="18" charset="0"/>
                                </a:rPr>
                              </m:ctrlPr>
                            </m:dPr>
                            <m:e>
                              <m:sSup>
                                <m:sSupPr>
                                  <m:ctrlPr>
                                    <a:rPr lang="da-DK" sz="2000" i="1" smtClean="0">
                                      <a:latin typeface="Cambria Math" panose="02040503050406030204" pitchFamily="18" charset="0"/>
                                    </a:rPr>
                                  </m:ctrlPr>
                                </m:sSupPr>
                                <m:e>
                                  <m:r>
                                    <a:rPr lang="da-DK" sz="2000" b="0" i="1" smtClean="0">
                                      <a:latin typeface="Cambria Math" panose="02040503050406030204" pitchFamily="18" charset="0"/>
                                    </a:rPr>
                                    <m:t>𝑥</m:t>
                                  </m:r>
                                </m:e>
                                <m:sup>
                                  <m:r>
                                    <a:rPr lang="da-DK" sz="2000" b="0" i="1" smtClean="0">
                                      <a:latin typeface="Cambria Math" panose="02040503050406030204" pitchFamily="18" charset="0"/>
                                    </a:rPr>
                                    <m:t>2</m:t>
                                  </m:r>
                                </m:sup>
                              </m:sSup>
                            </m:e>
                          </m:d>
                        </m:e>
                      </m:rad>
                      <m:r>
                        <a:rPr lang="da-DK" sz="2000" b="0" i="0" smtClean="0">
                          <a:latin typeface="Cambria Math" panose="02040503050406030204" pitchFamily="18" charset="0"/>
                        </a:rPr>
                        <m:t>= </m:t>
                      </m:r>
                      <m:rad>
                        <m:radPr>
                          <m:degHide m:val="on"/>
                          <m:ctrlPr>
                            <a:rPr lang="da-DK" sz="2000" b="0" i="1" smtClean="0">
                              <a:latin typeface="Cambria Math" panose="02040503050406030204" pitchFamily="18" charset="0"/>
                            </a:rPr>
                          </m:ctrlPr>
                        </m:radPr>
                        <m:deg/>
                        <m:e>
                          <m:r>
                            <a:rPr lang="da-DK" sz="2000" b="0" i="1" smtClean="0">
                              <a:latin typeface="Cambria Math" panose="02040503050406030204" pitchFamily="18" charset="0"/>
                            </a:rPr>
                            <m:t>2</m:t>
                          </m:r>
                          <m:r>
                            <a:rPr lang="da-DK" sz="2000" b="0" i="1" smtClean="0">
                              <a:latin typeface="Cambria Math" panose="02040503050406030204" pitchFamily="18" charset="0"/>
                            </a:rPr>
                            <m:t>𝐷𝑡</m:t>
                          </m:r>
                        </m:e>
                      </m:rad>
                    </m:oMath>
                  </m:oMathPara>
                </a14:m>
                <a:endParaRPr lang="da-DK" sz="2000" dirty="0" err="1">
                  <a:latin typeface="+mn-lt"/>
                </a:endParaRPr>
              </a:p>
            </p:txBody>
          </p:sp>
        </mc:Choice>
        <mc:Fallback xmlns="">
          <p:sp>
            <p:nvSpPr>
              <p:cNvPr id="9" name="TextBox 8">
                <a:extLst>
                  <a:ext uri="{FF2B5EF4-FFF2-40B4-BE49-F238E27FC236}">
                    <a16:creationId xmlns:a16="http://schemas.microsoft.com/office/drawing/2014/main" id="{85271AC7-3069-283C-6FF9-D8CBB1336AC1}"/>
                  </a:ext>
                </a:extLst>
              </p:cNvPr>
              <p:cNvSpPr txBox="1">
                <a:spLocks noRot="1" noChangeAspect="1" noMove="1" noResize="1" noEditPoints="1" noAdjustHandles="1" noChangeArrowheads="1" noChangeShapeType="1" noTextEdit="1"/>
              </p:cNvSpPr>
              <p:nvPr/>
            </p:nvSpPr>
            <p:spPr>
              <a:xfrm>
                <a:off x="9479581" y="4734743"/>
                <a:ext cx="2026869" cy="372731"/>
              </a:xfrm>
              <a:prstGeom prst="rect">
                <a:avLst/>
              </a:prstGeom>
              <a:blipFill>
                <a:blip r:embed="rId7"/>
                <a:stretch>
                  <a:fillRect/>
                </a:stretch>
              </a:blipFill>
            </p:spPr>
            <p:txBody>
              <a:bodyPr/>
              <a:lstStyle/>
              <a:p>
                <a:r>
                  <a:rPr lang="da-DK">
                    <a:noFill/>
                  </a:rPr>
                  <a:t> </a:t>
                </a:r>
              </a:p>
            </p:txBody>
          </p:sp>
        </mc:Fallback>
      </mc:AlternateContent>
    </p:spTree>
    <p:extLst>
      <p:ext uri="{BB962C8B-B14F-4D97-AF65-F5344CB8AC3E}">
        <p14:creationId xmlns:p14="http://schemas.microsoft.com/office/powerpoint/2010/main" val="1547117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03EA872-A674-449B-A120-B97244F8E91D}" type="slidenum">
              <a:rPr lang="en-GB" smtClean="0"/>
              <a:pPr/>
              <a:t>56</a:t>
            </a:fld>
            <a:endParaRPr lang="en-GB" dirty="0"/>
          </a:p>
        </p:txBody>
      </p:sp>
      <p:sp>
        <p:nvSpPr>
          <p:cNvPr id="5" name="Title 1"/>
          <p:cNvSpPr>
            <a:spLocks noGrp="1"/>
          </p:cNvSpPr>
          <p:nvPr>
            <p:ph type="title"/>
          </p:nvPr>
        </p:nvSpPr>
        <p:spPr>
          <a:xfrm>
            <a:off x="1990750" y="260648"/>
            <a:ext cx="9145016" cy="921067"/>
          </a:xfrm>
        </p:spPr>
        <p:txBody>
          <a:bodyPr/>
          <a:lstStyle/>
          <a:p>
            <a:r>
              <a:rPr lang="en-US" dirty="0"/>
              <a:t>Excursion: Pattern formation through reaction diffusion dynamics</a:t>
            </a:r>
          </a:p>
        </p:txBody>
      </p:sp>
      <p:sp>
        <p:nvSpPr>
          <p:cNvPr id="6" name="TextBox 5"/>
          <p:cNvSpPr txBox="1"/>
          <p:nvPr/>
        </p:nvSpPr>
        <p:spPr>
          <a:xfrm>
            <a:off x="262558" y="1484784"/>
            <a:ext cx="11521280" cy="738664"/>
          </a:xfrm>
          <a:prstGeom prst="rect">
            <a:avLst/>
          </a:prstGeom>
          <a:noFill/>
        </p:spPr>
        <p:txBody>
          <a:bodyPr wrap="square" lIns="0" tIns="0" rIns="0" bIns="0" rtlCol="0">
            <a:spAutoFit/>
          </a:bodyPr>
          <a:lstStyle/>
          <a:p>
            <a:pPr algn="l">
              <a:spcBef>
                <a:spcPts val="432"/>
              </a:spcBef>
            </a:pPr>
            <a:r>
              <a:rPr lang="en-US" dirty="0">
                <a:latin typeface="+mn-lt"/>
              </a:rPr>
              <a:t>Usually, molecular diffusion has an equilibrating effect, i.e. leads to a decrease in concentration gradients over time. However, coupled with reactions and in systems with unequal diffusion coefficients, stable patterns and oscillations can emerge, as first proposed by Alan Turing.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40" y="2348880"/>
            <a:ext cx="4464496" cy="1901915"/>
          </a:xfrm>
          <a:prstGeom prst="rect">
            <a:avLst/>
          </a:prstGeom>
        </p:spPr>
      </p:pic>
      <p:pic>
        <p:nvPicPr>
          <p:cNvPr id="8" name="jRQAndvF4sM"/>
          <p:cNvPicPr>
            <a:picLocks noRot="1" noChangeAspect="1"/>
          </p:cNvPicPr>
          <p:nvPr>
            <a:videoFile r:link="rId1"/>
          </p:nvPr>
        </p:nvPicPr>
        <p:blipFill>
          <a:blip r:embed="rId4"/>
          <a:stretch>
            <a:fillRect/>
          </a:stretch>
        </p:blipFill>
        <p:spPr>
          <a:xfrm>
            <a:off x="766614" y="4376227"/>
            <a:ext cx="3048000" cy="17145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9062" y="2348880"/>
            <a:ext cx="3672408" cy="1181881"/>
          </a:xfrm>
          <a:prstGeom prst="rect">
            <a:avLst/>
          </a:prstGeom>
        </p:spPr>
      </p:pic>
      <p:pic>
        <p:nvPicPr>
          <p:cNvPr id="11" name="Picture 10"/>
          <p:cNvPicPr>
            <a:picLocks noChangeAspect="1"/>
          </p:cNvPicPr>
          <p:nvPr/>
        </p:nvPicPr>
        <p:blipFill>
          <a:blip r:embed="rId6"/>
          <a:stretch>
            <a:fillRect/>
          </a:stretch>
        </p:blipFill>
        <p:spPr>
          <a:xfrm>
            <a:off x="9551590" y="2277452"/>
            <a:ext cx="1147185" cy="1283896"/>
          </a:xfrm>
          <a:prstGeom prst="rect">
            <a:avLst/>
          </a:prstGeom>
        </p:spPr>
      </p:pic>
      <p:sp>
        <p:nvSpPr>
          <p:cNvPr id="12" name="TextBox 11"/>
          <p:cNvSpPr txBox="1"/>
          <p:nvPr/>
        </p:nvSpPr>
        <p:spPr>
          <a:xfrm>
            <a:off x="10873519" y="3323780"/>
            <a:ext cx="905376" cy="215444"/>
          </a:xfrm>
          <a:prstGeom prst="rect">
            <a:avLst/>
          </a:prstGeom>
          <a:noFill/>
        </p:spPr>
        <p:txBody>
          <a:bodyPr wrap="none" lIns="0" tIns="0" rIns="0" bIns="0" rtlCol="0">
            <a:spAutoFit/>
          </a:bodyPr>
          <a:lstStyle/>
          <a:p>
            <a:pPr algn="l">
              <a:spcBef>
                <a:spcPts val="432"/>
              </a:spcBef>
            </a:pPr>
            <a:r>
              <a:rPr lang="en-US" sz="1400" dirty="0">
                <a:latin typeface="+mn-lt"/>
              </a:rPr>
              <a:t>Alan Turing</a:t>
            </a:r>
          </a:p>
        </p:txBody>
      </p:sp>
      <p:pic>
        <p:nvPicPr>
          <p:cNvPr id="13" name="Picture 12"/>
          <p:cNvPicPr>
            <a:picLocks noChangeAspect="1"/>
          </p:cNvPicPr>
          <p:nvPr/>
        </p:nvPicPr>
        <p:blipFill>
          <a:blip r:embed="rId7"/>
          <a:stretch>
            <a:fillRect/>
          </a:stretch>
        </p:blipFill>
        <p:spPr>
          <a:xfrm>
            <a:off x="4818373" y="4001578"/>
            <a:ext cx="2252731" cy="2467917"/>
          </a:xfrm>
          <a:prstGeom prst="rect">
            <a:avLst/>
          </a:prstGeom>
        </p:spPr>
      </p:pic>
      <p:sp>
        <p:nvSpPr>
          <p:cNvPr id="14" name="TextBox 13"/>
          <p:cNvSpPr txBox="1"/>
          <p:nvPr/>
        </p:nvSpPr>
        <p:spPr>
          <a:xfrm>
            <a:off x="5591150" y="3561348"/>
            <a:ext cx="2227854" cy="215444"/>
          </a:xfrm>
          <a:prstGeom prst="rect">
            <a:avLst/>
          </a:prstGeom>
          <a:noFill/>
        </p:spPr>
        <p:txBody>
          <a:bodyPr wrap="none" lIns="0" tIns="0" rIns="0" bIns="0" rtlCol="0">
            <a:spAutoFit/>
          </a:bodyPr>
          <a:lstStyle/>
          <a:p>
            <a:pPr algn="l">
              <a:spcBef>
                <a:spcPts val="432"/>
              </a:spcBef>
            </a:pPr>
            <a:r>
              <a:rPr lang="en-US" sz="1400" dirty="0">
                <a:latin typeface="+mn-lt"/>
              </a:rPr>
              <a:t>Examples of Turing patterns</a:t>
            </a:r>
          </a:p>
        </p:txBody>
      </p:sp>
      <p:sp>
        <p:nvSpPr>
          <p:cNvPr id="15" name="TextBox 14"/>
          <p:cNvSpPr txBox="1"/>
          <p:nvPr/>
        </p:nvSpPr>
        <p:spPr>
          <a:xfrm>
            <a:off x="7319342" y="4661680"/>
            <a:ext cx="4547700" cy="1231106"/>
          </a:xfrm>
          <a:prstGeom prst="rect">
            <a:avLst/>
          </a:prstGeom>
          <a:noFill/>
        </p:spPr>
        <p:txBody>
          <a:bodyPr wrap="square" lIns="0" tIns="0" rIns="0" bIns="0" rtlCol="0">
            <a:spAutoFit/>
          </a:bodyPr>
          <a:lstStyle/>
          <a:p>
            <a:pPr algn="l">
              <a:spcBef>
                <a:spcPts val="432"/>
              </a:spcBef>
            </a:pPr>
            <a:r>
              <a:rPr lang="en-US" dirty="0">
                <a:latin typeface="+mn-lt"/>
              </a:rPr>
              <a:t>Such patterns and oscillations require the interplay of inhibitory and promoting functions and different diffusion coefficients. They can guide processes such as cell division and large scale pattern formation.</a:t>
            </a:r>
          </a:p>
        </p:txBody>
      </p:sp>
      <p:sp>
        <p:nvSpPr>
          <p:cNvPr id="16" name="TextBox 15"/>
          <p:cNvSpPr txBox="1"/>
          <p:nvPr/>
        </p:nvSpPr>
        <p:spPr>
          <a:xfrm>
            <a:off x="7103318" y="6277603"/>
            <a:ext cx="2251770" cy="184666"/>
          </a:xfrm>
          <a:prstGeom prst="rect">
            <a:avLst/>
          </a:prstGeom>
          <a:noFill/>
        </p:spPr>
        <p:txBody>
          <a:bodyPr wrap="none" lIns="0" tIns="0" rIns="0" bIns="0" rtlCol="0">
            <a:spAutoFit/>
          </a:bodyPr>
          <a:lstStyle/>
          <a:p>
            <a:pPr algn="l">
              <a:spcBef>
                <a:spcPts val="432"/>
              </a:spcBef>
            </a:pPr>
            <a:r>
              <a:rPr lang="en-US" sz="1200" dirty="0" err="1">
                <a:latin typeface="+mn-lt"/>
              </a:rPr>
              <a:t>Raskin</a:t>
            </a:r>
            <a:r>
              <a:rPr lang="en-US" sz="1200" dirty="0">
                <a:latin typeface="+mn-lt"/>
              </a:rPr>
              <a:t> and De Boer, </a:t>
            </a:r>
            <a:r>
              <a:rPr lang="en-US" sz="1200" dirty="0" err="1">
                <a:latin typeface="+mn-lt"/>
              </a:rPr>
              <a:t>PNAS</a:t>
            </a:r>
            <a:r>
              <a:rPr lang="en-US" sz="1200" dirty="0">
                <a:latin typeface="+mn-lt"/>
              </a:rPr>
              <a:t> 1999</a:t>
            </a:r>
          </a:p>
        </p:txBody>
      </p:sp>
    </p:spTree>
    <p:extLst>
      <p:ext uri="{BB962C8B-B14F-4D97-AF65-F5344CB8AC3E}">
        <p14:creationId xmlns:p14="http://schemas.microsoft.com/office/powerpoint/2010/main" val="206528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03EA872-A674-449B-A120-B97244F8E91D}" type="slidenum">
              <a:rPr lang="en-GB" smtClean="0"/>
              <a:pPr/>
              <a:t>57</a:t>
            </a:fld>
            <a:endParaRPr lang="en-GB" dirty="0"/>
          </a:p>
        </p:txBody>
      </p:sp>
      <p:sp>
        <p:nvSpPr>
          <p:cNvPr id="5" name="Title 1"/>
          <p:cNvSpPr>
            <a:spLocks noGrp="1"/>
          </p:cNvSpPr>
          <p:nvPr>
            <p:ph type="title"/>
          </p:nvPr>
        </p:nvSpPr>
        <p:spPr>
          <a:xfrm>
            <a:off x="2782838" y="332656"/>
            <a:ext cx="6192688" cy="634139"/>
          </a:xfrm>
        </p:spPr>
        <p:txBody>
          <a:bodyPr/>
          <a:lstStyle/>
          <a:p>
            <a:r>
              <a:rPr lang="en-US" dirty="0"/>
              <a:t>Fluid transport through capillarity</a:t>
            </a:r>
          </a:p>
        </p:txBody>
      </p:sp>
      <p:pic>
        <p:nvPicPr>
          <p:cNvPr id="2" name="Picture 1"/>
          <p:cNvPicPr>
            <a:picLocks noChangeAspect="1"/>
          </p:cNvPicPr>
          <p:nvPr/>
        </p:nvPicPr>
        <p:blipFill>
          <a:blip r:embed="rId3"/>
          <a:stretch>
            <a:fillRect/>
          </a:stretch>
        </p:blipFill>
        <p:spPr>
          <a:xfrm>
            <a:off x="910630" y="1268760"/>
            <a:ext cx="2154582" cy="4914309"/>
          </a:xfrm>
          <a:prstGeom prst="rect">
            <a:avLst/>
          </a:prstGeom>
        </p:spPr>
      </p:pic>
      <p:pic>
        <p:nvPicPr>
          <p:cNvPr id="3" name="Picture 2"/>
          <p:cNvPicPr>
            <a:picLocks noChangeAspect="1"/>
          </p:cNvPicPr>
          <p:nvPr/>
        </p:nvPicPr>
        <p:blipFill>
          <a:blip r:embed="rId4"/>
          <a:stretch>
            <a:fillRect/>
          </a:stretch>
        </p:blipFill>
        <p:spPr>
          <a:xfrm>
            <a:off x="4727054" y="1273628"/>
            <a:ext cx="5155506" cy="3328752"/>
          </a:xfrm>
          <a:prstGeom prst="rect">
            <a:avLst/>
          </a:prstGeom>
        </p:spPr>
      </p:pic>
      <p:sp>
        <p:nvSpPr>
          <p:cNvPr id="6" name="TextBox 5"/>
          <p:cNvSpPr txBox="1"/>
          <p:nvPr/>
        </p:nvSpPr>
        <p:spPr>
          <a:xfrm>
            <a:off x="3718942" y="4825956"/>
            <a:ext cx="8220108" cy="1682512"/>
          </a:xfrm>
          <a:prstGeom prst="rect">
            <a:avLst/>
          </a:prstGeom>
          <a:noFill/>
        </p:spPr>
        <p:txBody>
          <a:bodyPr wrap="square" lIns="0" tIns="0" rIns="0" bIns="0" rtlCol="0">
            <a:spAutoFit/>
          </a:bodyPr>
          <a:lstStyle/>
          <a:p>
            <a:pPr algn="l">
              <a:spcBef>
                <a:spcPts val="432"/>
              </a:spcBef>
            </a:pPr>
            <a:r>
              <a:rPr lang="en-US" dirty="0">
                <a:latin typeface="+mn-lt"/>
              </a:rPr>
              <a:t>Water rises against the effect of gravity in thin capillaries with hydrophilic surface.</a:t>
            </a:r>
          </a:p>
          <a:p>
            <a:pPr algn="l">
              <a:spcBef>
                <a:spcPts val="432"/>
              </a:spcBef>
            </a:pPr>
            <a:r>
              <a:rPr lang="en-US" dirty="0">
                <a:latin typeface="+mn-lt"/>
              </a:rPr>
              <a:t>The equilibrium height (h) of the water column depends inversely on the radius of the</a:t>
            </a:r>
          </a:p>
          <a:p>
            <a:pPr algn="l">
              <a:spcBef>
                <a:spcPts val="432"/>
              </a:spcBef>
            </a:pPr>
            <a:r>
              <a:rPr lang="en-US" dirty="0">
                <a:latin typeface="+mn-lt"/>
              </a:rPr>
              <a:t>capillary (r</a:t>
            </a:r>
            <a:r>
              <a:rPr lang="en-US" baseline="-25000" dirty="0">
                <a:latin typeface="+mn-lt"/>
              </a:rPr>
              <a:t>0</a:t>
            </a:r>
            <a:r>
              <a:rPr lang="en-US" dirty="0">
                <a:latin typeface="+mn-lt"/>
              </a:rPr>
              <a:t>), according to </a:t>
            </a:r>
            <a:r>
              <a:rPr lang="en-US" dirty="0" err="1">
                <a:latin typeface="+mn-lt"/>
              </a:rPr>
              <a:t>Jurin’s</a:t>
            </a:r>
            <a:r>
              <a:rPr lang="en-US" dirty="0">
                <a:latin typeface="+mn-lt"/>
              </a:rPr>
              <a:t> law:</a:t>
            </a:r>
          </a:p>
          <a:p>
            <a:pPr algn="l">
              <a:spcBef>
                <a:spcPts val="432"/>
              </a:spcBef>
            </a:pPr>
            <a:endParaRPr lang="en-US" dirty="0">
              <a:latin typeface="+mn-lt"/>
            </a:endParaRPr>
          </a:p>
          <a:p>
            <a:pPr algn="l">
              <a:spcBef>
                <a:spcPts val="432"/>
              </a:spcBef>
            </a:pPr>
            <a:r>
              <a:rPr lang="en-US" dirty="0">
                <a:latin typeface="+mn-lt"/>
              </a:rPr>
              <a:t>Where </a:t>
            </a:r>
            <a:r>
              <a:rPr lang="el-GR" dirty="0">
                <a:latin typeface="+mn-lt"/>
              </a:rPr>
              <a:t>γ</a:t>
            </a:r>
            <a:r>
              <a:rPr lang="en-US" dirty="0">
                <a:latin typeface="+mn-lt"/>
              </a:rPr>
              <a:t> is the surface tension, </a:t>
            </a:r>
            <a:r>
              <a:rPr lang="el-GR" dirty="0">
                <a:latin typeface="+mn-lt"/>
              </a:rPr>
              <a:t>θ</a:t>
            </a:r>
            <a:r>
              <a:rPr lang="en-US" dirty="0">
                <a:latin typeface="+mn-lt"/>
              </a:rPr>
              <a:t> is the contact angle, </a:t>
            </a:r>
            <a:r>
              <a:rPr lang="el-GR" dirty="0">
                <a:latin typeface="+mn-lt"/>
              </a:rPr>
              <a:t>ρ</a:t>
            </a:r>
            <a:r>
              <a:rPr lang="en-US" dirty="0">
                <a:latin typeface="+mn-lt"/>
              </a:rPr>
              <a:t> is the mass density and g is the gravitational acceleration.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8E1509-0ED3-F1D0-9A92-AE53A3D9D3F6}"/>
                  </a:ext>
                </a:extLst>
              </p:cNvPr>
              <p:cNvSpPr txBox="1"/>
              <p:nvPr/>
            </p:nvSpPr>
            <p:spPr>
              <a:xfrm>
                <a:off x="7233352" y="5414001"/>
                <a:ext cx="1191287" cy="506421"/>
              </a:xfrm>
              <a:prstGeom prst="rect">
                <a:avLst/>
              </a:prstGeom>
              <a:noFill/>
            </p:spPr>
            <p:txBody>
              <a:bodyPr wrap="none" lIns="0" tIns="0" rIns="0" bIns="0" rtlCol="0">
                <a:spAutoFit/>
              </a:bodyPr>
              <a:lstStyle/>
              <a:p>
                <a:pPr algn="l">
                  <a:spcBef>
                    <a:spcPts val="432"/>
                  </a:spcBef>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h</m:t>
                      </m:r>
                      <m:r>
                        <a:rPr lang="da-DK" b="0" i="1" smtClean="0">
                          <a:latin typeface="Cambria Math" panose="02040503050406030204" pitchFamily="18" charset="0"/>
                        </a:rPr>
                        <m:t>= </m:t>
                      </m:r>
                      <m:f>
                        <m:fPr>
                          <m:ctrlPr>
                            <a:rPr lang="da-DK" b="0" i="1" smtClean="0">
                              <a:latin typeface="Cambria Math" panose="02040503050406030204" pitchFamily="18" charset="0"/>
                            </a:rPr>
                          </m:ctrlPr>
                        </m:fPr>
                        <m:num>
                          <m:r>
                            <a:rPr lang="da-DK" b="0" i="1" smtClean="0">
                              <a:latin typeface="Cambria Math" panose="02040503050406030204" pitchFamily="18" charset="0"/>
                            </a:rPr>
                            <m:t>2</m:t>
                          </m:r>
                          <m:r>
                            <a:rPr lang="da-DK" b="0" i="1" smtClean="0">
                              <a:latin typeface="Cambria Math" panose="02040503050406030204" pitchFamily="18" charset="0"/>
                              <a:ea typeface="Cambria Math" panose="02040503050406030204" pitchFamily="18" charset="0"/>
                            </a:rPr>
                            <m:t>𝛾</m:t>
                          </m:r>
                          <m:func>
                            <m:funcPr>
                              <m:ctrlPr>
                                <a:rPr lang="da-DK" b="0" i="1" smtClean="0">
                                  <a:latin typeface="Cambria Math" panose="02040503050406030204" pitchFamily="18" charset="0"/>
                                  <a:ea typeface="Cambria Math" panose="02040503050406030204" pitchFamily="18" charset="0"/>
                                </a:rPr>
                              </m:ctrlPr>
                            </m:funcPr>
                            <m:fName>
                              <m:r>
                                <m:rPr>
                                  <m:sty m:val="p"/>
                                </m:rPr>
                                <a:rPr lang="da-DK" b="0" i="0" smtClean="0">
                                  <a:latin typeface="Cambria Math" panose="02040503050406030204" pitchFamily="18" charset="0"/>
                                  <a:ea typeface="Cambria Math" panose="02040503050406030204" pitchFamily="18" charset="0"/>
                                </a:rPr>
                                <m:t>cos</m:t>
                              </m:r>
                            </m:fName>
                            <m:e>
                              <m:r>
                                <a:rPr lang="da-DK" b="0" i="1" smtClean="0">
                                  <a:latin typeface="Cambria Math" panose="02040503050406030204" pitchFamily="18" charset="0"/>
                                  <a:ea typeface="Cambria Math" panose="02040503050406030204" pitchFamily="18" charset="0"/>
                                </a:rPr>
                                <m:t>𝜃</m:t>
                              </m:r>
                            </m:e>
                          </m:func>
                        </m:num>
                        <m:den>
                          <m:r>
                            <a:rPr lang="da-DK" b="0" i="1" smtClean="0">
                              <a:latin typeface="Cambria Math" panose="02040503050406030204" pitchFamily="18" charset="0"/>
                              <a:ea typeface="Cambria Math" panose="02040503050406030204" pitchFamily="18" charset="0"/>
                            </a:rPr>
                            <m:t>𝜌</m:t>
                          </m:r>
                          <m:r>
                            <a:rPr lang="da-DK" b="0" i="1" smtClean="0">
                              <a:latin typeface="Cambria Math" panose="02040503050406030204" pitchFamily="18" charset="0"/>
                              <a:ea typeface="Cambria Math" panose="02040503050406030204" pitchFamily="18" charset="0"/>
                            </a:rPr>
                            <m:t>𝑔</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𝑟</m:t>
                              </m:r>
                            </m:e>
                            <m:sub>
                              <m:r>
                                <a:rPr lang="da-DK" b="0" i="1" smtClean="0">
                                  <a:latin typeface="Cambria Math" panose="02040503050406030204" pitchFamily="18" charset="0"/>
                                  <a:ea typeface="Cambria Math" panose="02040503050406030204" pitchFamily="18" charset="0"/>
                                </a:rPr>
                                <m:t>0</m:t>
                              </m:r>
                            </m:sub>
                          </m:sSub>
                        </m:den>
                      </m:f>
                    </m:oMath>
                  </m:oMathPara>
                </a14:m>
                <a:endParaRPr lang="da-DK" dirty="0" err="1">
                  <a:latin typeface="+mn-lt"/>
                </a:endParaRPr>
              </a:p>
            </p:txBody>
          </p:sp>
        </mc:Choice>
        <mc:Fallback xmlns="">
          <p:sp>
            <p:nvSpPr>
              <p:cNvPr id="7" name="TextBox 6">
                <a:extLst>
                  <a:ext uri="{FF2B5EF4-FFF2-40B4-BE49-F238E27FC236}">
                    <a16:creationId xmlns:a16="http://schemas.microsoft.com/office/drawing/2014/main" id="{E38E1509-0ED3-F1D0-9A92-AE53A3D9D3F6}"/>
                  </a:ext>
                </a:extLst>
              </p:cNvPr>
              <p:cNvSpPr txBox="1">
                <a:spLocks noRot="1" noChangeAspect="1" noMove="1" noResize="1" noEditPoints="1" noAdjustHandles="1" noChangeArrowheads="1" noChangeShapeType="1" noTextEdit="1"/>
              </p:cNvSpPr>
              <p:nvPr/>
            </p:nvSpPr>
            <p:spPr>
              <a:xfrm>
                <a:off x="7233352" y="5414001"/>
                <a:ext cx="1191287" cy="506421"/>
              </a:xfrm>
              <a:prstGeom prst="rect">
                <a:avLst/>
              </a:prstGeom>
              <a:blipFill>
                <a:blip r:embed="rId5"/>
                <a:stretch>
                  <a:fillRect/>
                </a:stretch>
              </a:blipFill>
            </p:spPr>
            <p:txBody>
              <a:bodyPr/>
              <a:lstStyle/>
              <a:p>
                <a:r>
                  <a:rPr lang="da-DK">
                    <a:noFill/>
                  </a:rPr>
                  <a:t> </a:t>
                </a:r>
              </a:p>
            </p:txBody>
          </p:sp>
        </mc:Fallback>
      </mc:AlternateContent>
    </p:spTree>
    <p:extLst>
      <p:ext uri="{BB962C8B-B14F-4D97-AF65-F5344CB8AC3E}">
        <p14:creationId xmlns:p14="http://schemas.microsoft.com/office/powerpoint/2010/main" val="935443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7441" y="332656"/>
            <a:ext cx="9312374" cy="490123"/>
          </a:xfrm>
        </p:spPr>
        <p:txBody>
          <a:bodyPr/>
          <a:lstStyle/>
          <a:p>
            <a:pPr algn="ctr"/>
            <a:r>
              <a:rPr lang="en-US" dirty="0"/>
              <a:t>Transport in aqueous solution</a:t>
            </a:r>
          </a:p>
        </p:txBody>
      </p:sp>
      <p:sp>
        <p:nvSpPr>
          <p:cNvPr id="3" name="Content Placeholder 2"/>
          <p:cNvSpPr>
            <a:spLocks noGrp="1"/>
          </p:cNvSpPr>
          <p:nvPr>
            <p:ph idx="1"/>
          </p:nvPr>
        </p:nvSpPr>
        <p:spPr>
          <a:xfrm>
            <a:off x="1486694" y="1191917"/>
            <a:ext cx="9312374" cy="652907"/>
          </a:xfrm>
        </p:spPr>
        <p:txBody>
          <a:bodyPr/>
          <a:lstStyle/>
          <a:p>
            <a:pPr marL="0" indent="0">
              <a:buNone/>
            </a:pPr>
            <a:r>
              <a:rPr lang="en-US" dirty="0"/>
              <a:t>As mentioned before, water is special; it has a high surface tension and viscosity. A key quantity to consider is the Reynolds number, the ratio of  inertial to viscous forces: </a:t>
            </a:r>
          </a:p>
        </p:txBody>
      </p:sp>
      <p:sp>
        <p:nvSpPr>
          <p:cNvPr id="4" name="Slide Number Placeholder 3"/>
          <p:cNvSpPr>
            <a:spLocks noGrp="1"/>
          </p:cNvSpPr>
          <p:nvPr>
            <p:ph type="sldNum" sz="quarter" idx="11"/>
          </p:nvPr>
        </p:nvSpPr>
        <p:spPr/>
        <p:txBody>
          <a:bodyPr/>
          <a:lstStyle/>
          <a:p>
            <a:fld id="{103EA872-A674-449B-A120-B97244F8E91D}" type="slidenum">
              <a:rPr lang="en-GB" smtClean="0"/>
              <a:pPr/>
              <a:t>58</a:t>
            </a:fld>
            <a:endParaRPr lang="en-GB" dirty="0"/>
          </a:p>
        </p:txBody>
      </p:sp>
      <p:pic>
        <p:nvPicPr>
          <p:cNvPr id="6" name="Picture 5"/>
          <p:cNvPicPr>
            <a:picLocks noChangeAspect="1"/>
          </p:cNvPicPr>
          <p:nvPr/>
        </p:nvPicPr>
        <p:blipFill>
          <a:blip r:embed="rId3"/>
          <a:stretch>
            <a:fillRect/>
          </a:stretch>
        </p:blipFill>
        <p:spPr>
          <a:xfrm>
            <a:off x="5519142" y="2276872"/>
            <a:ext cx="2581275" cy="952500"/>
          </a:xfrm>
          <a:prstGeom prst="rect">
            <a:avLst/>
          </a:prstGeom>
        </p:spPr>
      </p:pic>
      <p:pic>
        <p:nvPicPr>
          <p:cNvPr id="7" name="Picture 2" descr="figure_12_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115" y="1988840"/>
            <a:ext cx="2581275" cy="437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563595" y="3356992"/>
            <a:ext cx="7908703" cy="1436291"/>
          </a:xfrm>
          <a:prstGeom prst="rect">
            <a:avLst/>
          </a:prstGeom>
          <a:noFill/>
        </p:spPr>
        <p:txBody>
          <a:bodyPr wrap="square" lIns="0" tIns="0" rIns="0" bIns="0" rtlCol="0">
            <a:spAutoFit/>
          </a:bodyPr>
          <a:lstStyle/>
          <a:p>
            <a:pPr algn="l">
              <a:spcBef>
                <a:spcPts val="432"/>
              </a:spcBef>
            </a:pPr>
            <a:r>
              <a:rPr lang="en-US" sz="1800" dirty="0">
                <a:latin typeface="+mn-lt"/>
              </a:rPr>
              <a:t>where </a:t>
            </a:r>
            <a:r>
              <a:rPr lang="el-GR" sz="1800" dirty="0">
                <a:latin typeface="+mn-lt"/>
              </a:rPr>
              <a:t>ρ</a:t>
            </a:r>
            <a:r>
              <a:rPr lang="en-US" sz="1800" dirty="0">
                <a:latin typeface="+mn-lt"/>
              </a:rPr>
              <a:t> is the density of the liquid, u is the flow velocity, L the characteristic length scale, µ is the dynamic viscosity of the fluid and </a:t>
            </a:r>
            <a:r>
              <a:rPr lang="el-GR" sz="1800" dirty="0">
                <a:latin typeface="+mn-lt"/>
              </a:rPr>
              <a:t>ν</a:t>
            </a:r>
            <a:r>
              <a:rPr lang="en-US" sz="1800" dirty="0">
                <a:latin typeface="+mn-lt"/>
              </a:rPr>
              <a:t> is the kinematic viscosity.</a:t>
            </a:r>
          </a:p>
          <a:p>
            <a:pPr algn="l">
              <a:spcBef>
                <a:spcPts val="432"/>
              </a:spcBef>
            </a:pPr>
            <a:r>
              <a:rPr lang="en-US" sz="1800" dirty="0">
                <a:latin typeface="+mn-lt"/>
              </a:rPr>
              <a:t>At low Reynolds numbers, flow is laminar and mixing happens mostly through diffusion, which is quite inefficient over large length scales.</a:t>
            </a:r>
          </a:p>
        </p:txBody>
      </p:sp>
      <p:sp>
        <p:nvSpPr>
          <p:cNvPr id="5" name="TextBox 4">
            <a:extLst>
              <a:ext uri="{FF2B5EF4-FFF2-40B4-BE49-F238E27FC236}">
                <a16:creationId xmlns:a16="http://schemas.microsoft.com/office/drawing/2014/main" id="{6A0A23C5-9E61-DE7C-710F-9FBC742403F9}"/>
              </a:ext>
            </a:extLst>
          </p:cNvPr>
          <p:cNvSpPr txBox="1"/>
          <p:nvPr/>
        </p:nvSpPr>
        <p:spPr>
          <a:xfrm>
            <a:off x="6142881" y="5069215"/>
            <a:ext cx="5608823" cy="1210588"/>
          </a:xfrm>
          <a:prstGeom prst="rect">
            <a:avLst/>
          </a:prstGeom>
          <a:noFill/>
        </p:spPr>
        <p:txBody>
          <a:bodyPr wrap="square" lIns="0" tIns="0" rIns="0" bIns="0" rtlCol="0">
            <a:spAutoFit/>
          </a:bodyPr>
          <a:lstStyle/>
          <a:p>
            <a:pPr algn="l">
              <a:spcBef>
                <a:spcPts val="432"/>
              </a:spcBef>
            </a:pPr>
            <a:r>
              <a:rPr lang="en-US" sz="1800" dirty="0">
                <a:latin typeface="+mn-lt"/>
              </a:rPr>
              <a:t>Example:</a:t>
            </a:r>
          </a:p>
          <a:p>
            <a:pPr algn="l">
              <a:spcBef>
                <a:spcPts val="432"/>
              </a:spcBef>
            </a:pPr>
            <a:r>
              <a:rPr lang="en-US" sz="1800" u="sng" dirty="0">
                <a:latin typeface="+mn-lt"/>
              </a:rPr>
              <a:t>Swimming fish vs. bacterium</a:t>
            </a:r>
          </a:p>
          <a:p>
            <a:pPr algn="l">
              <a:spcBef>
                <a:spcPts val="432"/>
              </a:spcBef>
            </a:pPr>
            <a:r>
              <a:rPr lang="en-US" sz="1800" dirty="0">
                <a:latin typeface="+mn-lt"/>
              </a:rPr>
              <a:t>You want to know more about flow at low Reynolds numbers (aka microfluidics)? Chose the BED track!</a:t>
            </a:r>
          </a:p>
        </p:txBody>
      </p:sp>
    </p:spTree>
    <p:extLst>
      <p:ext uri="{BB962C8B-B14F-4D97-AF65-F5344CB8AC3E}">
        <p14:creationId xmlns:p14="http://schemas.microsoft.com/office/powerpoint/2010/main" val="3937947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03EA872-A674-449B-A120-B97244F8E91D}" type="slidenum">
              <a:rPr lang="en-GB" smtClean="0"/>
              <a:pPr/>
              <a:t>59</a:t>
            </a:fld>
            <a:endParaRPr lang="en-GB" dirty="0"/>
          </a:p>
        </p:txBody>
      </p:sp>
      <p:sp>
        <p:nvSpPr>
          <p:cNvPr id="5" name="Title 1"/>
          <p:cNvSpPr>
            <a:spLocks noGrp="1"/>
          </p:cNvSpPr>
          <p:nvPr>
            <p:ph type="title"/>
          </p:nvPr>
        </p:nvSpPr>
        <p:spPr>
          <a:xfrm>
            <a:off x="4006974" y="116632"/>
            <a:ext cx="3960440" cy="634139"/>
          </a:xfrm>
        </p:spPr>
        <p:txBody>
          <a:bodyPr/>
          <a:lstStyle/>
          <a:p>
            <a:r>
              <a:rPr lang="en-US" dirty="0"/>
              <a:t>Pressure-driven flow</a:t>
            </a:r>
          </a:p>
        </p:txBody>
      </p:sp>
      <p:sp>
        <p:nvSpPr>
          <p:cNvPr id="2" name="TextBox 1"/>
          <p:cNvSpPr txBox="1"/>
          <p:nvPr/>
        </p:nvSpPr>
        <p:spPr>
          <a:xfrm>
            <a:off x="1270670" y="950454"/>
            <a:ext cx="10105330" cy="605294"/>
          </a:xfrm>
          <a:prstGeom prst="rect">
            <a:avLst/>
          </a:prstGeom>
          <a:noFill/>
        </p:spPr>
        <p:txBody>
          <a:bodyPr wrap="none" lIns="0" tIns="0" rIns="0" bIns="0" rtlCol="0">
            <a:spAutoFit/>
          </a:bodyPr>
          <a:lstStyle/>
          <a:p>
            <a:pPr algn="l">
              <a:spcBef>
                <a:spcPts val="432"/>
              </a:spcBef>
            </a:pPr>
            <a:r>
              <a:rPr lang="en-US" sz="1800" dirty="0">
                <a:latin typeface="+mn-lt"/>
              </a:rPr>
              <a:t>When rapid transport over large distances is needed, pressure driven flow is the method of choice. </a:t>
            </a:r>
          </a:p>
          <a:p>
            <a:pPr algn="l">
              <a:spcBef>
                <a:spcPts val="432"/>
              </a:spcBef>
            </a:pPr>
            <a:r>
              <a:rPr lang="en-US" sz="1800" dirty="0">
                <a:latin typeface="+mn-lt"/>
              </a:rPr>
              <a:t>Pressure is generated by the heart muscle.</a:t>
            </a:r>
          </a:p>
        </p:txBody>
      </p:sp>
      <p:pic>
        <p:nvPicPr>
          <p:cNvPr id="3" name="Picture 2"/>
          <p:cNvPicPr>
            <a:picLocks noChangeAspect="1"/>
          </p:cNvPicPr>
          <p:nvPr/>
        </p:nvPicPr>
        <p:blipFill>
          <a:blip r:embed="rId3"/>
          <a:stretch>
            <a:fillRect/>
          </a:stretch>
        </p:blipFill>
        <p:spPr>
          <a:xfrm>
            <a:off x="86172" y="1770661"/>
            <a:ext cx="3180135" cy="4546805"/>
          </a:xfrm>
          <a:prstGeom prst="rect">
            <a:avLst/>
          </a:prstGeom>
        </p:spPr>
      </p:pic>
      <p:pic>
        <p:nvPicPr>
          <p:cNvPr id="6" name="Picture 5"/>
          <p:cNvPicPr>
            <a:picLocks noChangeAspect="1"/>
          </p:cNvPicPr>
          <p:nvPr/>
        </p:nvPicPr>
        <p:blipFill>
          <a:blip r:embed="rId4"/>
          <a:stretch>
            <a:fillRect/>
          </a:stretch>
        </p:blipFill>
        <p:spPr>
          <a:xfrm>
            <a:off x="3618382" y="1632100"/>
            <a:ext cx="6840760" cy="186276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3416080" y="3571213"/>
                <a:ext cx="8522970" cy="2106923"/>
              </a:xfrm>
              <a:prstGeom prst="rect">
                <a:avLst/>
              </a:prstGeom>
              <a:noFill/>
            </p:spPr>
            <p:txBody>
              <a:bodyPr wrap="square" lIns="0" tIns="0" rIns="0" bIns="0" rtlCol="0">
                <a:spAutoFit/>
              </a:bodyPr>
              <a:lstStyle/>
              <a:p>
                <a:pPr algn="l">
                  <a:spcBef>
                    <a:spcPts val="432"/>
                  </a:spcBef>
                </a:pPr>
                <a:r>
                  <a:rPr lang="en-US" sz="1800" dirty="0">
                    <a:latin typeface="+mn-lt"/>
                  </a:rPr>
                  <a:t>Laminar flow in a cylindrical tube is called </a:t>
                </a:r>
                <a:r>
                  <a:rPr lang="en-US" sz="1800" dirty="0" err="1">
                    <a:latin typeface="+mn-lt"/>
                  </a:rPr>
                  <a:t>Poiseuille</a:t>
                </a:r>
                <a:r>
                  <a:rPr lang="en-US" sz="1800" dirty="0">
                    <a:latin typeface="+mn-lt"/>
                  </a:rPr>
                  <a:t> flow, and it has a parabolic flow profile. Flow rate (Q) depends very strongly on tube diameter (d) for a given pressure difference: </a:t>
                </a:r>
                <a14:m>
                  <m:oMath xmlns:m="http://schemas.openxmlformats.org/officeDocument/2006/math">
                    <m:r>
                      <a:rPr lang="da-DK" sz="2200" b="0" i="1" smtClean="0">
                        <a:latin typeface="Cambria Math" panose="02040503050406030204" pitchFamily="18" charset="0"/>
                      </a:rPr>
                      <m:t>𝑄</m:t>
                    </m:r>
                    <m:r>
                      <a:rPr lang="da-DK" sz="2200" b="0" i="1" smtClean="0">
                        <a:latin typeface="Cambria Math" panose="02040503050406030204" pitchFamily="18" charset="0"/>
                      </a:rPr>
                      <m:t>=</m:t>
                    </m:r>
                    <m:f>
                      <m:fPr>
                        <m:ctrlPr>
                          <a:rPr lang="da-DK" sz="2200" b="0" i="1" smtClean="0">
                            <a:latin typeface="Cambria Math" panose="02040503050406030204" pitchFamily="18" charset="0"/>
                          </a:rPr>
                        </m:ctrlPr>
                      </m:fPr>
                      <m:num>
                        <m:r>
                          <a:rPr lang="da-DK" sz="2200" b="0" i="1" smtClean="0">
                            <a:latin typeface="Cambria Math" panose="02040503050406030204" pitchFamily="18" charset="0"/>
                            <a:ea typeface="Cambria Math" panose="02040503050406030204" pitchFamily="18" charset="0"/>
                          </a:rPr>
                          <m:t>𝜋</m:t>
                        </m:r>
                        <m:r>
                          <a:rPr lang="da-DK" sz="2200" b="0" i="1" smtClean="0">
                            <a:latin typeface="Cambria Math" panose="02040503050406030204" pitchFamily="18" charset="0"/>
                            <a:ea typeface="Cambria Math" panose="02040503050406030204" pitchFamily="18" charset="0"/>
                          </a:rPr>
                          <m:t>∆</m:t>
                        </m:r>
                        <m:r>
                          <a:rPr lang="da-DK" sz="2200" b="0" i="1" smtClean="0">
                            <a:latin typeface="Cambria Math" panose="02040503050406030204" pitchFamily="18" charset="0"/>
                            <a:ea typeface="Cambria Math" panose="02040503050406030204" pitchFamily="18" charset="0"/>
                          </a:rPr>
                          <m:t>𝑝</m:t>
                        </m:r>
                        <m:sSup>
                          <m:sSupPr>
                            <m:ctrlPr>
                              <a:rPr lang="da-DK" sz="2200" b="0" i="1" smtClean="0">
                                <a:latin typeface="Cambria Math" panose="02040503050406030204" pitchFamily="18" charset="0"/>
                                <a:ea typeface="Cambria Math" panose="02040503050406030204" pitchFamily="18" charset="0"/>
                              </a:rPr>
                            </m:ctrlPr>
                          </m:sSupPr>
                          <m:e>
                            <m:r>
                              <a:rPr lang="da-DK" sz="2200" b="0" i="1" smtClean="0">
                                <a:latin typeface="Cambria Math" panose="02040503050406030204" pitchFamily="18" charset="0"/>
                                <a:ea typeface="Cambria Math" panose="02040503050406030204" pitchFamily="18" charset="0"/>
                              </a:rPr>
                              <m:t>𝑑</m:t>
                            </m:r>
                          </m:e>
                          <m:sup>
                            <m:r>
                              <a:rPr lang="da-DK" sz="2200" b="0" i="1" smtClean="0">
                                <a:latin typeface="Cambria Math" panose="02040503050406030204" pitchFamily="18" charset="0"/>
                                <a:ea typeface="Cambria Math" panose="02040503050406030204" pitchFamily="18" charset="0"/>
                              </a:rPr>
                              <m:t>4</m:t>
                            </m:r>
                          </m:sup>
                        </m:sSup>
                      </m:num>
                      <m:den>
                        <m:r>
                          <a:rPr lang="da-DK" sz="2200" b="0" i="1" smtClean="0">
                            <a:latin typeface="Cambria Math" panose="02040503050406030204" pitchFamily="18" charset="0"/>
                          </a:rPr>
                          <m:t>128</m:t>
                        </m:r>
                        <m:r>
                          <m:rPr>
                            <m:sty m:val="p"/>
                          </m:rPr>
                          <a:rPr lang="el-GR" sz="2200" b="0" i="1" smtClean="0">
                            <a:latin typeface="Cambria Math" panose="02040503050406030204" pitchFamily="18" charset="0"/>
                          </a:rPr>
                          <m:t>η</m:t>
                        </m:r>
                        <m:r>
                          <a:rPr lang="da-DK" sz="2200" b="0" i="1" smtClean="0">
                            <a:latin typeface="Cambria Math" panose="02040503050406030204" pitchFamily="18" charset="0"/>
                          </a:rPr>
                          <m:t>𝑙</m:t>
                        </m:r>
                      </m:den>
                    </m:f>
                  </m:oMath>
                </a14:m>
                <a:endParaRPr lang="en-US" sz="2200" dirty="0">
                  <a:latin typeface="+mn-lt"/>
                </a:endParaRPr>
              </a:p>
              <a:p>
                <a:pPr algn="l">
                  <a:spcBef>
                    <a:spcPts val="432"/>
                  </a:spcBef>
                </a:pPr>
                <a:r>
                  <a:rPr lang="en-US" sz="1800" dirty="0">
                    <a:latin typeface="+mn-lt"/>
                  </a:rPr>
                  <a:t>Where l is tube length, </a:t>
                </a:r>
                <a:r>
                  <a:rPr lang="el-GR" sz="1800" dirty="0">
                    <a:latin typeface="+mn-lt"/>
                  </a:rPr>
                  <a:t>Δ</a:t>
                </a:r>
                <a:r>
                  <a:rPr lang="da-DK" sz="1800" dirty="0">
                    <a:latin typeface="+mn-lt"/>
                  </a:rPr>
                  <a:t>p</a:t>
                </a:r>
              </a:p>
              <a:p>
                <a:pPr algn="l">
                  <a:spcBef>
                    <a:spcPts val="432"/>
                  </a:spcBef>
                </a:pPr>
                <a:r>
                  <a:rPr lang="da-DK" sz="1800" dirty="0">
                    <a:latin typeface="+mn-lt"/>
                  </a:rPr>
                  <a:t>Is the </a:t>
                </a:r>
                <a:r>
                  <a:rPr lang="da-DK" sz="1800" dirty="0" err="1">
                    <a:latin typeface="+mn-lt"/>
                  </a:rPr>
                  <a:t>pressure</a:t>
                </a:r>
                <a:r>
                  <a:rPr lang="da-DK" sz="1800" dirty="0">
                    <a:latin typeface="+mn-lt"/>
                  </a:rPr>
                  <a:t> difference </a:t>
                </a:r>
              </a:p>
              <a:p>
                <a:pPr algn="l">
                  <a:spcBef>
                    <a:spcPts val="432"/>
                  </a:spcBef>
                </a:pPr>
                <a:r>
                  <a:rPr lang="da-DK" sz="1800" dirty="0">
                    <a:latin typeface="+mn-lt"/>
                  </a:rPr>
                  <a:t>And </a:t>
                </a:r>
                <a:r>
                  <a:rPr lang="el-GR" sz="1800" dirty="0">
                    <a:latin typeface="+mn-lt"/>
                  </a:rPr>
                  <a:t>η</a:t>
                </a:r>
                <a:r>
                  <a:rPr lang="da-DK" sz="1800" dirty="0">
                    <a:latin typeface="+mn-lt"/>
                  </a:rPr>
                  <a:t> is the </a:t>
                </a:r>
                <a:r>
                  <a:rPr lang="da-DK" sz="1800" dirty="0" err="1">
                    <a:latin typeface="+mn-lt"/>
                  </a:rPr>
                  <a:t>viscosity</a:t>
                </a:r>
                <a:r>
                  <a:rPr lang="da-DK" sz="1800" dirty="0">
                    <a:latin typeface="+mn-lt"/>
                  </a:rPr>
                  <a:t>. </a:t>
                </a:r>
                <a:endParaRPr lang="en-US" sz="1800" dirty="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16080" y="3571213"/>
                <a:ext cx="8522970" cy="2106923"/>
              </a:xfrm>
              <a:prstGeom prst="rect">
                <a:avLst/>
              </a:prstGeom>
              <a:blipFill>
                <a:blip r:embed="rId5"/>
                <a:stretch>
                  <a:fillRect l="-1644" t="-3768" r="-1644" b="-6087"/>
                </a:stretch>
              </a:blipFill>
            </p:spPr>
            <p:txBody>
              <a:bodyPr/>
              <a:lstStyle/>
              <a:p>
                <a:r>
                  <a:rPr lang="da-DK">
                    <a:noFill/>
                  </a:rPr>
                  <a:t> </a:t>
                </a:r>
              </a:p>
            </p:txBody>
          </p:sp>
        </mc:Fallback>
      </mc:AlternateContent>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8519" y="4300412"/>
            <a:ext cx="5195722" cy="1850976"/>
          </a:xfrm>
          <a:prstGeom prst="rect">
            <a:avLst/>
          </a:prstGeom>
        </p:spPr>
      </p:pic>
    </p:spTree>
    <p:extLst>
      <p:ext uri="{BB962C8B-B14F-4D97-AF65-F5344CB8AC3E}">
        <p14:creationId xmlns:p14="http://schemas.microsoft.com/office/powerpoint/2010/main" val="3077605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5DD376-A184-60A6-0FD0-07BAB4B73A7E}"/>
              </a:ext>
            </a:extLst>
          </p:cNvPr>
          <p:cNvSpPr>
            <a:spLocks noGrp="1"/>
          </p:cNvSpPr>
          <p:nvPr>
            <p:ph type="sldNum" sz="quarter" idx="11"/>
          </p:nvPr>
        </p:nvSpPr>
        <p:spPr/>
        <p:txBody>
          <a:bodyPr/>
          <a:lstStyle/>
          <a:p>
            <a:fld id="{103EA872-A674-449B-A120-B97244F8E91D}" type="slidenum">
              <a:rPr lang="en-GB" smtClean="0"/>
              <a:pPr/>
              <a:t>6</a:t>
            </a:fld>
            <a:endParaRPr lang="en-GB" dirty="0"/>
          </a:p>
        </p:txBody>
      </p:sp>
      <p:pic>
        <p:nvPicPr>
          <p:cNvPr id="6" name="Picture 5" descr="A book with a picture of a brain and various objects&#10;&#10;Description automatically generated">
            <a:extLst>
              <a:ext uri="{FF2B5EF4-FFF2-40B4-BE49-F238E27FC236}">
                <a16:creationId xmlns:a16="http://schemas.microsoft.com/office/drawing/2014/main" id="{4AE39074-2474-3B5C-E212-BC3C406DF600}"/>
              </a:ext>
            </a:extLst>
          </p:cNvPr>
          <p:cNvPicPr>
            <a:picLocks noChangeAspect="1"/>
          </p:cNvPicPr>
          <p:nvPr/>
        </p:nvPicPr>
        <p:blipFill>
          <a:blip r:embed="rId2"/>
          <a:stretch>
            <a:fillRect/>
          </a:stretch>
        </p:blipFill>
        <p:spPr>
          <a:xfrm>
            <a:off x="478582" y="1484784"/>
            <a:ext cx="3694720" cy="3694720"/>
          </a:xfrm>
          <a:prstGeom prst="rect">
            <a:avLst/>
          </a:prstGeom>
        </p:spPr>
      </p:pic>
      <p:sp>
        <p:nvSpPr>
          <p:cNvPr id="8" name="TextBox 7">
            <a:extLst>
              <a:ext uri="{FF2B5EF4-FFF2-40B4-BE49-F238E27FC236}">
                <a16:creationId xmlns:a16="http://schemas.microsoft.com/office/drawing/2014/main" id="{B6308FF4-15A7-0634-A568-41C37503CBEF}"/>
              </a:ext>
            </a:extLst>
          </p:cNvPr>
          <p:cNvSpPr txBox="1"/>
          <p:nvPr/>
        </p:nvSpPr>
        <p:spPr>
          <a:xfrm>
            <a:off x="4871070" y="1124744"/>
            <a:ext cx="6984776" cy="4770537"/>
          </a:xfrm>
          <a:prstGeom prst="rect">
            <a:avLst/>
          </a:prstGeom>
          <a:noFill/>
        </p:spPr>
        <p:txBody>
          <a:bodyPr wrap="square">
            <a:spAutoFit/>
          </a:bodyPr>
          <a:lstStyle/>
          <a:p>
            <a:pPr marL="342900" lvl="0" indent="-342900">
              <a:buSzPts val="1000"/>
              <a:buFont typeface="Symbol" panose="05050102010706020507" pitchFamily="18" charset="2"/>
              <a:buChar char=""/>
              <a:tabLst>
                <a:tab pos="457200" algn="l"/>
              </a:tabLst>
            </a:pPr>
            <a:r>
              <a:rPr lang="da-DK" dirty="0">
                <a:effectLst/>
                <a:latin typeface="+mj-lt"/>
                <a:ea typeface="Times New Roman" panose="02020603050405020304" pitchFamily="18" charset="0"/>
              </a:rPr>
              <a:t>Gene </a:t>
            </a:r>
            <a:r>
              <a:rPr lang="da-DK" dirty="0" err="1">
                <a:effectLst/>
                <a:latin typeface="+mj-lt"/>
                <a:ea typeface="Times New Roman" panose="02020603050405020304" pitchFamily="18" charset="0"/>
              </a:rPr>
              <a:t>editing</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a:effectLst/>
                <a:latin typeface="+mj-lt"/>
                <a:ea typeface="Times New Roman" panose="02020603050405020304" pitchFamily="18" charset="0"/>
              </a:rPr>
              <a:t>Cell </a:t>
            </a:r>
            <a:r>
              <a:rPr lang="da-DK" dirty="0" err="1">
                <a:effectLst/>
                <a:latin typeface="+mj-lt"/>
                <a:ea typeface="Times New Roman" panose="02020603050405020304" pitchFamily="18" charset="0"/>
              </a:rPr>
              <a:t>factory</a:t>
            </a:r>
            <a:r>
              <a:rPr lang="da-DK" dirty="0">
                <a:effectLst/>
                <a:latin typeface="+mj-lt"/>
                <a:ea typeface="Times New Roman" panose="02020603050405020304" pitchFamily="18" charset="0"/>
              </a:rPr>
              <a:t>/</a:t>
            </a:r>
            <a:r>
              <a:rPr lang="da-DK" dirty="0" err="1">
                <a:effectLst/>
                <a:latin typeface="+mj-lt"/>
                <a:ea typeface="Times New Roman" panose="02020603050405020304" pitchFamily="18" charset="0"/>
              </a:rPr>
              <a:t>metabolic</a:t>
            </a:r>
            <a:r>
              <a:rPr lang="da-DK" dirty="0">
                <a:effectLst/>
                <a:latin typeface="+mj-lt"/>
                <a:ea typeface="Times New Roman" panose="02020603050405020304" pitchFamily="18" charset="0"/>
              </a:rPr>
              <a:t> </a:t>
            </a:r>
            <a:r>
              <a:rPr lang="da-DK" dirty="0" err="1">
                <a:effectLst/>
                <a:latin typeface="+mj-lt"/>
                <a:ea typeface="Times New Roman" panose="02020603050405020304" pitchFamily="18" charset="0"/>
              </a:rPr>
              <a:t>pathway</a:t>
            </a:r>
            <a:r>
              <a:rPr lang="da-DK" dirty="0">
                <a:effectLst/>
                <a:latin typeface="+mj-lt"/>
                <a:ea typeface="Times New Roman" panose="02020603050405020304" pitchFamily="18" charset="0"/>
              </a:rPr>
              <a:t> </a:t>
            </a:r>
            <a:r>
              <a:rPr lang="da-DK" dirty="0" err="1">
                <a:effectLst/>
                <a:latin typeface="+mj-lt"/>
                <a:ea typeface="Times New Roman" panose="02020603050405020304" pitchFamily="18" charset="0"/>
              </a:rPr>
              <a:t>engineering</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err="1">
                <a:effectLst/>
                <a:latin typeface="+mj-lt"/>
                <a:ea typeface="Times New Roman" panose="02020603050405020304" pitchFamily="18" charset="0"/>
              </a:rPr>
              <a:t>Recombinant</a:t>
            </a:r>
            <a:r>
              <a:rPr lang="da-DK" dirty="0">
                <a:effectLst/>
                <a:latin typeface="+mj-lt"/>
                <a:ea typeface="Times New Roman" panose="02020603050405020304" pitchFamily="18" charset="0"/>
              </a:rPr>
              <a:t> protein </a:t>
            </a:r>
            <a:r>
              <a:rPr lang="da-DK" dirty="0" err="1">
                <a:effectLst/>
                <a:latin typeface="+mj-lt"/>
                <a:ea typeface="Times New Roman" panose="02020603050405020304" pitchFamily="18" charset="0"/>
              </a:rPr>
              <a:t>production</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a:effectLst/>
                <a:latin typeface="+mj-lt"/>
                <a:ea typeface="Times New Roman" panose="02020603050405020304" pitchFamily="18" charset="0"/>
              </a:rPr>
              <a:t>Protein design and </a:t>
            </a:r>
            <a:r>
              <a:rPr lang="da-DK" dirty="0" err="1">
                <a:effectLst/>
                <a:latin typeface="+mj-lt"/>
                <a:ea typeface="Times New Roman" panose="02020603050405020304" pitchFamily="18" charset="0"/>
              </a:rPr>
              <a:t>engineering</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err="1">
                <a:effectLst/>
                <a:latin typeface="+mj-lt"/>
                <a:ea typeface="Times New Roman" panose="02020603050405020304" pitchFamily="18" charset="0"/>
              </a:rPr>
              <a:t>Biological</a:t>
            </a:r>
            <a:r>
              <a:rPr lang="da-DK" dirty="0">
                <a:effectLst/>
                <a:latin typeface="+mj-lt"/>
                <a:ea typeface="Times New Roman" panose="02020603050405020304" pitchFamily="18" charset="0"/>
              </a:rPr>
              <a:t> </a:t>
            </a:r>
            <a:r>
              <a:rPr lang="da-DK" dirty="0" err="1">
                <a:effectLst/>
                <a:latin typeface="+mj-lt"/>
                <a:ea typeface="Times New Roman" panose="02020603050405020304" pitchFamily="18" charset="0"/>
              </a:rPr>
              <a:t>materials</a:t>
            </a:r>
            <a:r>
              <a:rPr lang="da-DK" dirty="0">
                <a:effectLst/>
                <a:latin typeface="+mj-lt"/>
                <a:ea typeface="Times New Roman" panose="02020603050405020304" pitchFamily="18" charset="0"/>
              </a:rPr>
              <a:t> and </a:t>
            </a:r>
            <a:r>
              <a:rPr lang="da-DK" dirty="0" err="1">
                <a:effectLst/>
                <a:latin typeface="+mj-lt"/>
                <a:ea typeface="Times New Roman" panose="02020603050405020304" pitchFamily="18" charset="0"/>
              </a:rPr>
              <a:t>their</a:t>
            </a:r>
            <a:r>
              <a:rPr lang="da-DK" dirty="0">
                <a:effectLst/>
                <a:latin typeface="+mj-lt"/>
                <a:ea typeface="Times New Roman" panose="02020603050405020304" pitchFamily="18" charset="0"/>
              </a:rPr>
              <a:t> interface with non-</a:t>
            </a:r>
            <a:r>
              <a:rPr lang="da-DK" dirty="0" err="1">
                <a:effectLst/>
                <a:latin typeface="+mj-lt"/>
                <a:ea typeface="Times New Roman" panose="02020603050405020304" pitchFamily="18" charset="0"/>
              </a:rPr>
              <a:t>biological</a:t>
            </a:r>
            <a:r>
              <a:rPr lang="da-DK" dirty="0">
                <a:effectLst/>
                <a:latin typeface="+mj-lt"/>
                <a:ea typeface="Times New Roman" panose="02020603050405020304" pitchFamily="18" charset="0"/>
              </a:rPr>
              <a:t> </a:t>
            </a:r>
            <a:r>
              <a:rPr lang="da-DK" dirty="0" err="1">
                <a:effectLst/>
                <a:latin typeface="+mj-lt"/>
                <a:ea typeface="Times New Roman" panose="02020603050405020304" pitchFamily="18" charset="0"/>
              </a:rPr>
              <a:t>materials</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err="1">
                <a:effectLst/>
                <a:latin typeface="+mj-lt"/>
                <a:ea typeface="Times New Roman" panose="02020603050405020304" pitchFamily="18" charset="0"/>
              </a:rPr>
              <a:t>Biomolecular</a:t>
            </a:r>
            <a:r>
              <a:rPr lang="da-DK" dirty="0">
                <a:effectLst/>
                <a:latin typeface="+mj-lt"/>
                <a:ea typeface="Times New Roman" panose="02020603050405020304" pitchFamily="18" charset="0"/>
              </a:rPr>
              <a:t> </a:t>
            </a:r>
            <a:r>
              <a:rPr lang="da-DK" dirty="0" err="1">
                <a:effectLst/>
                <a:latin typeface="+mj-lt"/>
                <a:ea typeface="Times New Roman" panose="02020603050405020304" pitchFamily="18" charset="0"/>
              </a:rPr>
              <a:t>recognition</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a:effectLst/>
                <a:latin typeface="+mj-lt"/>
                <a:ea typeface="Times New Roman" panose="02020603050405020304" pitchFamily="18" charset="0"/>
              </a:rPr>
              <a:t>Engineering of </a:t>
            </a:r>
            <a:r>
              <a:rPr lang="da-DK" dirty="0" err="1">
                <a:effectLst/>
                <a:latin typeface="+mj-lt"/>
                <a:ea typeface="Times New Roman" panose="02020603050405020304" pitchFamily="18" charset="0"/>
              </a:rPr>
              <a:t>microbial</a:t>
            </a:r>
            <a:r>
              <a:rPr lang="da-DK" dirty="0">
                <a:effectLst/>
                <a:latin typeface="+mj-lt"/>
                <a:ea typeface="Times New Roman" panose="02020603050405020304" pitchFamily="18" charset="0"/>
              </a:rPr>
              <a:t> </a:t>
            </a:r>
            <a:r>
              <a:rPr lang="da-DK" dirty="0" err="1">
                <a:effectLst/>
                <a:latin typeface="+mj-lt"/>
                <a:ea typeface="Times New Roman" panose="02020603050405020304" pitchFamily="18" charset="0"/>
              </a:rPr>
              <a:t>communities</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a:effectLst/>
                <a:latin typeface="+mj-lt"/>
                <a:ea typeface="Times New Roman" panose="02020603050405020304" pitchFamily="18" charset="0"/>
              </a:rPr>
              <a:t>Engineering of ecosystems</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a:effectLst/>
                <a:latin typeface="+mj-lt"/>
                <a:ea typeface="Times New Roman" panose="02020603050405020304" pitchFamily="18" charset="0"/>
              </a:rPr>
              <a:t>Brain-computer interfaces</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err="1">
                <a:effectLst/>
                <a:latin typeface="+mj-lt"/>
                <a:ea typeface="Times New Roman" panose="02020603050405020304" pitchFamily="18" charset="0"/>
              </a:rPr>
              <a:t>Robotics</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da-DK" dirty="0">
                <a:effectLst/>
                <a:latin typeface="+mj-lt"/>
                <a:ea typeface="Times New Roman" panose="02020603050405020304" pitchFamily="18" charset="0"/>
              </a:rPr>
              <a:t>Organ-on-chip</a:t>
            </a:r>
            <a:endParaRPr lang="da-DK" dirty="0">
              <a:effectLst/>
              <a:latin typeface="+mj-lt"/>
              <a:ea typeface="Aptos" panose="020B0004020202020204" pitchFamily="34" charset="0"/>
            </a:endParaRPr>
          </a:p>
          <a:p>
            <a:pPr marL="342900" lvl="0" indent="-342900">
              <a:buSzPts val="1000"/>
              <a:buFont typeface="Symbol" panose="05050102010706020507" pitchFamily="18" charset="2"/>
              <a:buChar char=""/>
              <a:tabLst>
                <a:tab pos="457200" algn="l"/>
              </a:tabLst>
            </a:pPr>
            <a:r>
              <a:rPr lang="en-US" dirty="0">
                <a:effectLst/>
                <a:latin typeface="+mj-lt"/>
                <a:ea typeface="Aptos" panose="020B0004020202020204" pitchFamily="34" charset="0"/>
                <a:cs typeface="Times New Roman" panose="02020603050405020304" pitchFamily="18" charset="0"/>
              </a:rPr>
              <a:t>Biomimetics and bioinspired structural and mechanical design</a:t>
            </a:r>
          </a:p>
          <a:p>
            <a:pPr marL="342900" lvl="0" indent="-342900">
              <a:buSzPts val="1000"/>
              <a:buFont typeface="Symbol" panose="05050102010706020507" pitchFamily="18" charset="2"/>
              <a:buChar char=""/>
              <a:tabLst>
                <a:tab pos="457200" algn="l"/>
              </a:tabLst>
            </a:pPr>
            <a:r>
              <a:rPr lang="da-DK" dirty="0" err="1">
                <a:effectLst/>
                <a:latin typeface="+mj-lt"/>
                <a:ea typeface="Times New Roman" panose="02020603050405020304" pitchFamily="18" charset="0"/>
              </a:rPr>
              <a:t>Biological</a:t>
            </a:r>
            <a:r>
              <a:rPr lang="da-DK" dirty="0">
                <a:effectLst/>
                <a:latin typeface="+mj-lt"/>
                <a:ea typeface="Times New Roman" panose="02020603050405020304" pitchFamily="18" charset="0"/>
              </a:rPr>
              <a:t> data science and </a:t>
            </a:r>
            <a:r>
              <a:rPr lang="da-DK" dirty="0" err="1">
                <a:effectLst/>
                <a:latin typeface="+mj-lt"/>
                <a:ea typeface="Times New Roman" panose="02020603050405020304" pitchFamily="18" charset="0"/>
              </a:rPr>
              <a:t>machine</a:t>
            </a:r>
            <a:r>
              <a:rPr lang="da-DK" dirty="0">
                <a:effectLst/>
                <a:latin typeface="+mj-lt"/>
                <a:ea typeface="Times New Roman" panose="02020603050405020304" pitchFamily="18" charset="0"/>
              </a:rPr>
              <a:t> learning</a:t>
            </a:r>
            <a:endParaRPr lang="da-DK" dirty="0">
              <a:effectLst/>
              <a:latin typeface="+mj-lt"/>
              <a:ea typeface="Aptos" panose="020B0004020202020204" pitchFamily="34" charset="0"/>
            </a:endParaRPr>
          </a:p>
        </p:txBody>
      </p:sp>
      <p:sp>
        <p:nvSpPr>
          <p:cNvPr id="9" name="Title 1">
            <a:extLst>
              <a:ext uri="{FF2B5EF4-FFF2-40B4-BE49-F238E27FC236}">
                <a16:creationId xmlns:a16="http://schemas.microsoft.com/office/drawing/2014/main" id="{3CA7975F-80F1-6E80-A06C-F13F8CB16F57}"/>
              </a:ext>
            </a:extLst>
          </p:cNvPr>
          <p:cNvSpPr>
            <a:spLocks noGrp="1"/>
          </p:cNvSpPr>
          <p:nvPr>
            <p:ph type="title"/>
          </p:nvPr>
        </p:nvSpPr>
        <p:spPr>
          <a:xfrm>
            <a:off x="1558702" y="276734"/>
            <a:ext cx="9433048" cy="490123"/>
          </a:xfrm>
        </p:spPr>
        <p:txBody>
          <a:bodyPr/>
          <a:lstStyle/>
          <a:p>
            <a:r>
              <a:rPr lang="en-US" dirty="0"/>
              <a:t>Bioengineering – too broad for a single text book?</a:t>
            </a:r>
          </a:p>
        </p:txBody>
      </p:sp>
    </p:spTree>
    <p:extLst>
      <p:ext uri="{BB962C8B-B14F-4D97-AF65-F5344CB8AC3E}">
        <p14:creationId xmlns:p14="http://schemas.microsoft.com/office/powerpoint/2010/main" val="3167334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726" y="232324"/>
            <a:ext cx="9312374" cy="634139"/>
          </a:xfrm>
        </p:spPr>
        <p:txBody>
          <a:bodyPr/>
          <a:lstStyle/>
          <a:p>
            <a:pPr algn="ctr"/>
            <a:r>
              <a:rPr lang="en-US" dirty="0"/>
              <a:t>Universal scaling laws in biology</a:t>
            </a:r>
          </a:p>
        </p:txBody>
      </p:sp>
      <p:sp>
        <p:nvSpPr>
          <p:cNvPr id="4" name="Slide Number Placeholder 3"/>
          <p:cNvSpPr>
            <a:spLocks noGrp="1"/>
          </p:cNvSpPr>
          <p:nvPr>
            <p:ph type="sldNum" sz="quarter" idx="11"/>
          </p:nvPr>
        </p:nvSpPr>
        <p:spPr/>
        <p:txBody>
          <a:bodyPr/>
          <a:lstStyle/>
          <a:p>
            <a:fld id="{103EA872-A674-449B-A120-B97244F8E91D}" type="slidenum">
              <a:rPr lang="en-GB" smtClean="0"/>
              <a:pPr/>
              <a:t>60</a:t>
            </a:fld>
            <a:endParaRPr lang="en-GB" dirty="0"/>
          </a:p>
        </p:txBody>
      </p:sp>
      <mc:AlternateContent xmlns:mc="http://schemas.openxmlformats.org/markup-compatibility/2006" xmlns:a14="http://schemas.microsoft.com/office/drawing/2010/main">
        <mc:Choice Requires="a14">
          <p:sp>
            <p:nvSpPr>
              <p:cNvPr id="5" name="TextBox 4"/>
              <p:cNvSpPr txBox="1"/>
              <p:nvPr/>
            </p:nvSpPr>
            <p:spPr>
              <a:xfrm>
                <a:off x="406575" y="1113754"/>
                <a:ext cx="11665296" cy="1118255"/>
              </a:xfrm>
              <a:prstGeom prst="rect">
                <a:avLst/>
              </a:prstGeom>
              <a:noFill/>
            </p:spPr>
            <p:txBody>
              <a:bodyPr wrap="square" lIns="0" tIns="0" rIns="0" bIns="0" rtlCol="0">
                <a:spAutoFit/>
              </a:bodyPr>
              <a:lstStyle/>
              <a:p>
                <a:pPr algn="l">
                  <a:spcBef>
                    <a:spcPts val="432"/>
                  </a:spcBef>
                </a:pPr>
                <a:r>
                  <a:rPr lang="en-US" sz="1800" dirty="0">
                    <a:latin typeface="+mj-lt"/>
                  </a:rPr>
                  <a:t>Despite the overwhelming diversity of biological systems, variations in many important properties (e.g. metabolic rates etc.) follow well-defined scaling relationships that can be explained by simple models based on physical constraints: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0</m:t>
                        </m:r>
                      </m:sub>
                    </m:s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𝑀</m:t>
                        </m:r>
                      </m:e>
                      <m:sup>
                        <m:r>
                          <a:rPr lang="en-US" sz="1800" b="0" i="1" smtClean="0">
                            <a:latin typeface="Cambria Math" panose="02040503050406030204" pitchFamily="18" charset="0"/>
                          </a:rPr>
                          <m:t>𝑏</m:t>
                        </m:r>
                      </m:sup>
                    </m:sSup>
                  </m:oMath>
                </a14:m>
                <a:r>
                  <a:rPr lang="en-US" sz="1800" dirty="0">
                    <a:latin typeface="+mj-lt"/>
                  </a:rPr>
                  <a:t> , where Y is the property of interest and M is the body mass of the animal. b is called the scaling exponent.</a:t>
                </a:r>
              </a:p>
            </p:txBody>
          </p:sp>
        </mc:Choice>
        <mc:Fallback xmlns="">
          <p:sp>
            <p:nvSpPr>
              <p:cNvPr id="5" name="TextBox 4"/>
              <p:cNvSpPr txBox="1">
                <a:spLocks noRot="1" noChangeAspect="1" noMove="1" noResize="1" noEditPoints="1" noAdjustHandles="1" noChangeArrowheads="1" noChangeShapeType="1" noTextEdit="1"/>
              </p:cNvSpPr>
              <p:nvPr/>
            </p:nvSpPr>
            <p:spPr>
              <a:xfrm>
                <a:off x="406575" y="1113754"/>
                <a:ext cx="11665296" cy="1118255"/>
              </a:xfrm>
              <a:prstGeom prst="rect">
                <a:avLst/>
              </a:prstGeom>
              <a:blipFill>
                <a:blip r:embed="rId3"/>
                <a:stretch>
                  <a:fillRect l="-1255" t="-7104" b="-12022"/>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583038" y="2597050"/>
            <a:ext cx="7221378" cy="3253954"/>
          </a:xfrm>
          <a:prstGeom prst="rect">
            <a:avLst/>
          </a:prstGeom>
        </p:spPr>
      </p:pic>
      <p:pic>
        <p:nvPicPr>
          <p:cNvPr id="7" name="Picture 6"/>
          <p:cNvPicPr>
            <a:picLocks noChangeAspect="1"/>
          </p:cNvPicPr>
          <p:nvPr/>
        </p:nvPicPr>
        <p:blipFill>
          <a:blip r:embed="rId5"/>
          <a:stretch>
            <a:fillRect/>
          </a:stretch>
        </p:blipFill>
        <p:spPr>
          <a:xfrm>
            <a:off x="406574" y="2322797"/>
            <a:ext cx="3672408" cy="2985827"/>
          </a:xfrm>
          <a:prstGeom prst="rect">
            <a:avLst/>
          </a:prstGeom>
        </p:spPr>
      </p:pic>
      <p:sp>
        <p:nvSpPr>
          <p:cNvPr id="8" name="TextBox 7"/>
          <p:cNvSpPr txBox="1"/>
          <p:nvPr/>
        </p:nvSpPr>
        <p:spPr>
          <a:xfrm>
            <a:off x="9999355" y="6221486"/>
            <a:ext cx="1739707" cy="184666"/>
          </a:xfrm>
          <a:prstGeom prst="rect">
            <a:avLst/>
          </a:prstGeom>
          <a:noFill/>
        </p:spPr>
        <p:txBody>
          <a:bodyPr wrap="none" lIns="0" tIns="0" rIns="0" bIns="0" rtlCol="0">
            <a:spAutoFit/>
          </a:bodyPr>
          <a:lstStyle/>
          <a:p>
            <a:pPr algn="l">
              <a:spcBef>
                <a:spcPts val="432"/>
              </a:spcBef>
            </a:pPr>
            <a:r>
              <a:rPr lang="en-US" sz="1200" dirty="0">
                <a:latin typeface="+mn-lt"/>
              </a:rPr>
              <a:t>West et al., Science 1997</a:t>
            </a:r>
          </a:p>
        </p:txBody>
      </p:sp>
      <p:sp>
        <p:nvSpPr>
          <p:cNvPr id="9" name="TextBox 8"/>
          <p:cNvSpPr txBox="1"/>
          <p:nvPr/>
        </p:nvSpPr>
        <p:spPr>
          <a:xfrm>
            <a:off x="118542" y="5750126"/>
            <a:ext cx="4661533" cy="543739"/>
          </a:xfrm>
          <a:prstGeom prst="rect">
            <a:avLst/>
          </a:prstGeom>
          <a:noFill/>
        </p:spPr>
        <p:txBody>
          <a:bodyPr wrap="none" lIns="0" tIns="0" rIns="0" bIns="0" rtlCol="0">
            <a:spAutoFit/>
          </a:bodyPr>
          <a:lstStyle/>
          <a:p>
            <a:pPr algn="l">
              <a:spcBef>
                <a:spcPts val="432"/>
              </a:spcBef>
            </a:pPr>
            <a:r>
              <a:rPr lang="en-US" dirty="0">
                <a:latin typeface="+mn-lt"/>
              </a:rPr>
              <a:t>Based on 3 assumptions only: space-filling fractal</a:t>
            </a:r>
          </a:p>
          <a:p>
            <a:pPr algn="l">
              <a:spcBef>
                <a:spcPts val="432"/>
              </a:spcBef>
            </a:pPr>
            <a:r>
              <a:rPr lang="en-US" dirty="0">
                <a:latin typeface="+mn-lt"/>
              </a:rPr>
              <a:t>network, final level size invariant, energy minimized</a:t>
            </a:r>
          </a:p>
        </p:txBody>
      </p:sp>
    </p:spTree>
    <p:extLst>
      <p:ext uri="{BB962C8B-B14F-4D97-AF65-F5344CB8AC3E}">
        <p14:creationId xmlns:p14="http://schemas.microsoft.com/office/powerpoint/2010/main" val="26729128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4766" y="454601"/>
            <a:ext cx="8208912" cy="490123"/>
          </a:xfrm>
        </p:spPr>
        <p:txBody>
          <a:bodyPr/>
          <a:lstStyle/>
          <a:p>
            <a:r>
              <a:rPr lang="en-US" dirty="0"/>
              <a:t>Physical signals processed by living beings</a:t>
            </a:r>
          </a:p>
        </p:txBody>
      </p:sp>
      <p:sp>
        <p:nvSpPr>
          <p:cNvPr id="4" name="Slide Number Placeholder 3"/>
          <p:cNvSpPr>
            <a:spLocks noGrp="1"/>
          </p:cNvSpPr>
          <p:nvPr>
            <p:ph type="sldNum" sz="quarter" idx="11"/>
          </p:nvPr>
        </p:nvSpPr>
        <p:spPr/>
        <p:txBody>
          <a:bodyPr/>
          <a:lstStyle/>
          <a:p>
            <a:fld id="{103EA872-A674-449B-A120-B97244F8E91D}" type="slidenum">
              <a:rPr lang="en-GB" smtClean="0"/>
              <a:pPr/>
              <a:t>61</a:t>
            </a:fld>
            <a:endParaRPr lang="en-GB" dirty="0"/>
          </a:p>
        </p:txBody>
      </p:sp>
      <p:sp>
        <p:nvSpPr>
          <p:cNvPr id="5" name="TextBox 4"/>
          <p:cNvSpPr txBox="1"/>
          <p:nvPr/>
        </p:nvSpPr>
        <p:spPr>
          <a:xfrm>
            <a:off x="612313" y="1229515"/>
            <a:ext cx="11449272" cy="2492990"/>
          </a:xfrm>
          <a:prstGeom prst="rect">
            <a:avLst/>
          </a:prstGeom>
          <a:noFill/>
        </p:spPr>
        <p:txBody>
          <a:bodyPr wrap="square" lIns="0" tIns="0" rIns="0" bIns="0" rtlCol="0">
            <a:spAutoFit/>
          </a:bodyPr>
          <a:lstStyle/>
          <a:p>
            <a:pPr algn="l">
              <a:spcBef>
                <a:spcPts val="432"/>
              </a:spcBef>
            </a:pPr>
            <a:r>
              <a:rPr lang="en-US" sz="1800" dirty="0">
                <a:latin typeface="+mn-lt"/>
              </a:rPr>
              <a:t>Living systems need to process information from their environment in order to be able to maximize their chance of survival and reproduction. Physical signals that can be detected:</a:t>
            </a:r>
          </a:p>
          <a:p>
            <a:pPr marL="285750" indent="-285750" algn="l">
              <a:spcBef>
                <a:spcPts val="432"/>
              </a:spcBef>
              <a:buFontTx/>
              <a:buChar char="-"/>
            </a:pPr>
            <a:r>
              <a:rPr lang="en-US" sz="1800" dirty="0">
                <a:latin typeface="+mn-lt"/>
              </a:rPr>
              <a:t>electromagnetic radiation (light)</a:t>
            </a:r>
          </a:p>
          <a:p>
            <a:pPr marL="285750" indent="-285750" algn="l">
              <a:spcBef>
                <a:spcPts val="432"/>
              </a:spcBef>
              <a:buFontTx/>
              <a:buChar char="-"/>
            </a:pPr>
            <a:r>
              <a:rPr lang="en-US" sz="1800" dirty="0">
                <a:latin typeface="+mn-lt"/>
              </a:rPr>
              <a:t>pressure variations (sound)</a:t>
            </a:r>
          </a:p>
          <a:p>
            <a:pPr marL="285750" indent="-285750" algn="l">
              <a:spcBef>
                <a:spcPts val="432"/>
              </a:spcBef>
              <a:buFontTx/>
              <a:buChar char="-"/>
            </a:pPr>
            <a:r>
              <a:rPr lang="en-US" sz="1800" dirty="0">
                <a:latin typeface="+mn-lt"/>
              </a:rPr>
              <a:t>electric and magnetic fields</a:t>
            </a:r>
          </a:p>
          <a:p>
            <a:pPr marL="285750" indent="-285750" algn="l">
              <a:spcBef>
                <a:spcPts val="432"/>
              </a:spcBef>
              <a:buFontTx/>
              <a:buChar char="-"/>
            </a:pPr>
            <a:r>
              <a:rPr lang="en-US" sz="1800" dirty="0">
                <a:latin typeface="+mn-lt"/>
              </a:rPr>
              <a:t>chemical gradients</a:t>
            </a:r>
          </a:p>
          <a:p>
            <a:pPr marL="285750" indent="-285750" algn="l">
              <a:spcBef>
                <a:spcPts val="432"/>
              </a:spcBef>
              <a:buFontTx/>
              <a:buChar char="-"/>
            </a:pPr>
            <a:r>
              <a:rPr lang="en-US" sz="1800" dirty="0">
                <a:latin typeface="+mn-lt"/>
              </a:rPr>
              <a:t>temperature changes</a:t>
            </a:r>
          </a:p>
          <a:p>
            <a:pPr marL="285750" indent="-285750" algn="l">
              <a:spcBef>
                <a:spcPts val="432"/>
              </a:spcBef>
              <a:buFontTx/>
              <a:buChar char="-"/>
            </a:pPr>
            <a:endParaRPr lang="en-US" dirty="0">
              <a:latin typeface="+mn-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1" y="4077072"/>
            <a:ext cx="2636426" cy="1785739"/>
          </a:xfrm>
          <a:prstGeom prst="rect">
            <a:avLst/>
          </a:prstGeom>
        </p:spPr>
      </p:pic>
      <p:sp>
        <p:nvSpPr>
          <p:cNvPr id="7" name="TextBox 6"/>
          <p:cNvSpPr txBox="1"/>
          <p:nvPr/>
        </p:nvSpPr>
        <p:spPr>
          <a:xfrm>
            <a:off x="1198662" y="5860927"/>
            <a:ext cx="1082027" cy="246221"/>
          </a:xfrm>
          <a:prstGeom prst="rect">
            <a:avLst/>
          </a:prstGeom>
          <a:noFill/>
        </p:spPr>
        <p:txBody>
          <a:bodyPr wrap="none" lIns="0" tIns="0" rIns="0" bIns="0" rtlCol="0">
            <a:spAutoFit/>
          </a:bodyPr>
          <a:lstStyle/>
          <a:p>
            <a:pPr algn="l">
              <a:spcBef>
                <a:spcPts val="432"/>
              </a:spcBef>
            </a:pPr>
            <a:r>
              <a:rPr lang="en-US" dirty="0">
                <a:latin typeface="+mn-lt"/>
              </a:rPr>
              <a:t>Chemotaxis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6974" y="2564904"/>
            <a:ext cx="3737118" cy="2803971"/>
          </a:xfrm>
          <a:prstGeom prst="rect">
            <a:avLst/>
          </a:prstGeom>
        </p:spPr>
      </p:pic>
      <p:sp>
        <p:nvSpPr>
          <p:cNvPr id="9" name="TextBox 8"/>
          <p:cNvSpPr txBox="1"/>
          <p:nvPr/>
        </p:nvSpPr>
        <p:spPr>
          <a:xfrm>
            <a:off x="4006974" y="5465946"/>
            <a:ext cx="5256584" cy="1036181"/>
          </a:xfrm>
          <a:prstGeom prst="rect">
            <a:avLst/>
          </a:prstGeom>
          <a:noFill/>
        </p:spPr>
        <p:txBody>
          <a:bodyPr wrap="square" lIns="0" tIns="0" rIns="0" bIns="0" rtlCol="0">
            <a:spAutoFit/>
          </a:bodyPr>
          <a:lstStyle/>
          <a:p>
            <a:pPr algn="l">
              <a:spcBef>
                <a:spcPts val="432"/>
              </a:spcBef>
            </a:pPr>
            <a:r>
              <a:rPr lang="en-US" dirty="0">
                <a:latin typeface="+mn-lt"/>
              </a:rPr>
              <a:t>Proposed mechanism for sensing the magnetic field by migrating birds, the radical pair mechanism.</a:t>
            </a:r>
          </a:p>
          <a:p>
            <a:pPr algn="l">
              <a:spcBef>
                <a:spcPts val="432"/>
              </a:spcBef>
            </a:pPr>
            <a:r>
              <a:rPr lang="en-US" dirty="0">
                <a:latin typeface="+mn-lt"/>
              </a:rPr>
              <a:t>Other proposed mechanisms include magnetite crystals in bird’s beaks.</a:t>
            </a:r>
          </a:p>
        </p:txBody>
      </p:sp>
      <p:pic>
        <p:nvPicPr>
          <p:cNvPr id="10" name="Picture 9"/>
          <p:cNvPicPr>
            <a:picLocks noChangeAspect="1"/>
          </p:cNvPicPr>
          <p:nvPr/>
        </p:nvPicPr>
        <p:blipFill>
          <a:blip r:embed="rId5"/>
          <a:stretch>
            <a:fillRect/>
          </a:stretch>
        </p:blipFill>
        <p:spPr>
          <a:xfrm>
            <a:off x="8327454" y="2257099"/>
            <a:ext cx="3577979" cy="1786508"/>
          </a:xfrm>
          <a:prstGeom prst="rect">
            <a:avLst/>
          </a:prstGeom>
        </p:spPr>
      </p:pic>
      <p:sp>
        <p:nvSpPr>
          <p:cNvPr id="11" name="TextBox 10"/>
          <p:cNvSpPr txBox="1"/>
          <p:nvPr/>
        </p:nvSpPr>
        <p:spPr>
          <a:xfrm>
            <a:off x="8625771" y="4029199"/>
            <a:ext cx="3435814" cy="492443"/>
          </a:xfrm>
          <a:prstGeom prst="rect">
            <a:avLst/>
          </a:prstGeom>
          <a:noFill/>
        </p:spPr>
        <p:txBody>
          <a:bodyPr wrap="square" lIns="0" tIns="0" rIns="0" bIns="0" rtlCol="0">
            <a:spAutoFit/>
          </a:bodyPr>
          <a:lstStyle/>
          <a:p>
            <a:pPr algn="l">
              <a:spcBef>
                <a:spcPts val="432"/>
              </a:spcBef>
            </a:pPr>
            <a:r>
              <a:rPr lang="en-US" dirty="0">
                <a:latin typeface="+mn-lt"/>
              </a:rPr>
              <a:t>Nobel prize 2021: heat sensitive ion channel proteins, David Julius</a:t>
            </a:r>
          </a:p>
        </p:txBody>
      </p:sp>
    </p:spTree>
    <p:extLst>
      <p:ext uri="{BB962C8B-B14F-4D97-AF65-F5344CB8AC3E}">
        <p14:creationId xmlns:p14="http://schemas.microsoft.com/office/powerpoint/2010/main" val="1201111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870" y="260648"/>
            <a:ext cx="6264696" cy="922171"/>
          </a:xfrm>
        </p:spPr>
        <p:txBody>
          <a:bodyPr/>
          <a:lstStyle/>
          <a:p>
            <a:r>
              <a:rPr lang="en-US" dirty="0"/>
              <a:t>What can we learn from Biology?</a:t>
            </a:r>
            <a:br>
              <a:rPr lang="en-US" dirty="0"/>
            </a:br>
            <a:r>
              <a:rPr lang="en-US" dirty="0"/>
              <a:t>How can we use biology?</a:t>
            </a:r>
          </a:p>
        </p:txBody>
      </p:sp>
      <p:sp>
        <p:nvSpPr>
          <p:cNvPr id="3" name="Content Placeholder 2"/>
          <p:cNvSpPr>
            <a:spLocks noGrp="1"/>
          </p:cNvSpPr>
          <p:nvPr>
            <p:ph idx="1"/>
          </p:nvPr>
        </p:nvSpPr>
        <p:spPr>
          <a:xfrm>
            <a:off x="262558" y="1688039"/>
            <a:ext cx="6624736" cy="3717160"/>
          </a:xfrm>
        </p:spPr>
        <p:txBody>
          <a:bodyPr/>
          <a:lstStyle/>
          <a:p>
            <a:r>
              <a:rPr lang="en-US" dirty="0"/>
              <a:t>billions of years of evolution, adaptability to new environments</a:t>
            </a:r>
          </a:p>
          <a:p>
            <a:r>
              <a:rPr lang="en-US" dirty="0"/>
              <a:t>all that biochemistry, catalysis, enzymes</a:t>
            </a:r>
          </a:p>
          <a:p>
            <a:r>
              <a:rPr lang="en-US" dirty="0"/>
              <a:t>(robotic) movement</a:t>
            </a:r>
          </a:p>
          <a:p>
            <a:r>
              <a:rPr lang="en-US" dirty="0"/>
              <a:t>resilience to various types of stress (heat, chemical, radiation)</a:t>
            </a:r>
          </a:p>
          <a:p>
            <a:r>
              <a:rPr lang="en-US" dirty="0"/>
              <a:t>aerodynamics, hydrodynamics </a:t>
            </a:r>
          </a:p>
          <a:p>
            <a:r>
              <a:rPr lang="en-US" dirty="0"/>
              <a:t>materials, construction designs</a:t>
            </a:r>
          </a:p>
          <a:p>
            <a:r>
              <a:rPr lang="en-US" dirty="0"/>
              <a:t>circular economy, biodegradation (death)</a:t>
            </a:r>
          </a:p>
          <a:p>
            <a:r>
              <a:rPr lang="en-US" dirty="0"/>
              <a:t>self-assembly (bottom up, not top down)</a:t>
            </a:r>
          </a:p>
          <a:p>
            <a:r>
              <a:rPr lang="en-US" dirty="0"/>
              <a:t>self-healing, fighting disease</a:t>
            </a:r>
          </a:p>
          <a:p>
            <a:r>
              <a:rPr lang="en-US" dirty="0"/>
              <a:t>sensing</a:t>
            </a:r>
          </a:p>
          <a:p>
            <a:r>
              <a:rPr lang="en-US" dirty="0"/>
              <a:t>intelligence, learning</a:t>
            </a:r>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62</a:t>
            </a:fld>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489" y="1662779"/>
            <a:ext cx="4800154" cy="3846277"/>
          </a:xfrm>
          <a:prstGeom prst="rect">
            <a:avLst/>
          </a:prstGeom>
        </p:spPr>
      </p:pic>
      <p:sp>
        <p:nvSpPr>
          <p:cNvPr id="7" name="TextBox 6"/>
          <p:cNvSpPr txBox="1"/>
          <p:nvPr/>
        </p:nvSpPr>
        <p:spPr>
          <a:xfrm>
            <a:off x="6743278" y="5568388"/>
            <a:ext cx="5379678" cy="841256"/>
          </a:xfrm>
          <a:prstGeom prst="rect">
            <a:avLst/>
          </a:prstGeom>
          <a:noFill/>
        </p:spPr>
        <p:txBody>
          <a:bodyPr wrap="none" lIns="0" tIns="0" rIns="0" bIns="0" rtlCol="0">
            <a:spAutoFit/>
          </a:bodyPr>
          <a:lstStyle/>
          <a:p>
            <a:pPr algn="l">
              <a:spcBef>
                <a:spcPts val="432"/>
              </a:spcBef>
            </a:pPr>
            <a:r>
              <a:rPr lang="en-US" dirty="0">
                <a:latin typeface="+mn-lt"/>
              </a:rPr>
              <a:t>Bio-inspiration and bio-engineering will play key roles</a:t>
            </a:r>
          </a:p>
          <a:p>
            <a:pPr algn="l">
              <a:spcBef>
                <a:spcPts val="432"/>
              </a:spcBef>
            </a:pPr>
            <a:r>
              <a:rPr lang="en-US" dirty="0">
                <a:latin typeface="+mn-lt"/>
              </a:rPr>
              <a:t>in addressing humanity’s challenges and achieving the </a:t>
            </a:r>
          </a:p>
          <a:p>
            <a:pPr algn="l">
              <a:spcBef>
                <a:spcPts val="432"/>
              </a:spcBef>
            </a:pPr>
            <a:r>
              <a:rPr lang="en-US" dirty="0" err="1">
                <a:latin typeface="+mn-lt"/>
              </a:rPr>
              <a:t>UNSDs</a:t>
            </a:r>
            <a:r>
              <a:rPr lang="en-US" dirty="0">
                <a:latin typeface="+mn-lt"/>
              </a:rPr>
              <a:t>. </a:t>
            </a:r>
            <a:r>
              <a:rPr lang="en-US" dirty="0" err="1">
                <a:latin typeface="+mn-lt"/>
              </a:rPr>
              <a:t>DTU</a:t>
            </a:r>
            <a:r>
              <a:rPr lang="en-US" dirty="0">
                <a:latin typeface="+mn-lt"/>
              </a:rPr>
              <a:t> (Bioengineering) is committed to these goals!</a:t>
            </a:r>
          </a:p>
        </p:txBody>
      </p:sp>
      <p:sp>
        <p:nvSpPr>
          <p:cNvPr id="6" name="TextBox 5">
            <a:extLst>
              <a:ext uri="{FF2B5EF4-FFF2-40B4-BE49-F238E27FC236}">
                <a16:creationId xmlns:a16="http://schemas.microsoft.com/office/drawing/2014/main" id="{EB3839FA-CA7F-B056-1B8A-424192C10AD4}"/>
              </a:ext>
            </a:extLst>
          </p:cNvPr>
          <p:cNvSpPr txBox="1"/>
          <p:nvPr/>
        </p:nvSpPr>
        <p:spPr>
          <a:xfrm>
            <a:off x="292069" y="5568388"/>
            <a:ext cx="5875145" cy="553998"/>
          </a:xfrm>
          <a:prstGeom prst="rect">
            <a:avLst/>
          </a:prstGeom>
          <a:noFill/>
        </p:spPr>
        <p:txBody>
          <a:bodyPr wrap="square" lIns="0" tIns="0" rIns="0" bIns="0" rtlCol="0">
            <a:spAutoFit/>
          </a:bodyPr>
          <a:lstStyle/>
          <a:p>
            <a:pPr algn="l">
              <a:spcBef>
                <a:spcPts val="432"/>
              </a:spcBef>
            </a:pPr>
            <a:r>
              <a:rPr lang="en-US" sz="1800" b="1" dirty="0">
                <a:latin typeface="+mn-lt"/>
              </a:rPr>
              <a:t>You want to know more about how Bioengineering can help the green transition? Chose the BFG track!</a:t>
            </a:r>
          </a:p>
        </p:txBody>
      </p:sp>
    </p:spTree>
    <p:extLst>
      <p:ext uri="{BB962C8B-B14F-4D97-AF65-F5344CB8AC3E}">
        <p14:creationId xmlns:p14="http://schemas.microsoft.com/office/powerpoint/2010/main" val="1078972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54" y="444651"/>
            <a:ext cx="9312374" cy="490123"/>
          </a:xfrm>
        </p:spPr>
        <p:txBody>
          <a:bodyPr/>
          <a:lstStyle/>
          <a:p>
            <a:pPr algn="ctr"/>
            <a:r>
              <a:rPr lang="en-US" dirty="0"/>
              <a:t>Top down vs. bottom up</a:t>
            </a:r>
          </a:p>
        </p:txBody>
      </p:sp>
      <p:sp>
        <p:nvSpPr>
          <p:cNvPr id="4" name="Slide Number Placeholder 3"/>
          <p:cNvSpPr>
            <a:spLocks noGrp="1"/>
          </p:cNvSpPr>
          <p:nvPr>
            <p:ph type="sldNum" sz="quarter" idx="11"/>
          </p:nvPr>
        </p:nvSpPr>
        <p:spPr/>
        <p:txBody>
          <a:bodyPr/>
          <a:lstStyle/>
          <a:p>
            <a:fld id="{103EA872-A674-449B-A120-B97244F8E91D}" type="slidenum">
              <a:rPr lang="en-GB" smtClean="0"/>
              <a:pPr/>
              <a:t>63</a:t>
            </a:fld>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574" y="1268760"/>
            <a:ext cx="3298613" cy="219907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647" y="3861048"/>
            <a:ext cx="3317190" cy="2210307"/>
          </a:xfrm>
          <a:prstGeom prst="rect">
            <a:avLst/>
          </a:prstGeom>
        </p:spPr>
      </p:pic>
      <p:sp>
        <p:nvSpPr>
          <p:cNvPr id="7" name="TextBox 6"/>
          <p:cNvSpPr txBox="1"/>
          <p:nvPr/>
        </p:nvSpPr>
        <p:spPr>
          <a:xfrm>
            <a:off x="1558702" y="6090093"/>
            <a:ext cx="759823" cy="184666"/>
          </a:xfrm>
          <a:prstGeom prst="rect">
            <a:avLst/>
          </a:prstGeom>
          <a:noFill/>
        </p:spPr>
        <p:txBody>
          <a:bodyPr wrap="none" lIns="0" tIns="0" rIns="0" bIns="0" rtlCol="0">
            <a:spAutoFit/>
          </a:bodyPr>
          <a:lstStyle/>
          <a:p>
            <a:pPr algn="l">
              <a:spcBef>
                <a:spcPts val="432"/>
              </a:spcBef>
            </a:pPr>
            <a:r>
              <a:rPr lang="en-US" sz="1200" dirty="0">
                <a:latin typeface="+mn-lt"/>
              </a:rPr>
              <a:t>forbes.com</a:t>
            </a:r>
          </a:p>
        </p:txBody>
      </p:sp>
      <p:sp>
        <p:nvSpPr>
          <p:cNvPr id="15" name="Rectangle 4"/>
          <p:cNvSpPr>
            <a:spLocks noChangeArrowheads="1"/>
          </p:cNvSpPr>
          <p:nvPr/>
        </p:nvSpPr>
        <p:spPr bwMode="auto">
          <a:xfrm>
            <a:off x="622598" y="3441899"/>
            <a:ext cx="23959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u="none" strike="noStrike" cap="none" normalizeH="0" baseline="0" dirty="0">
                <a:ln>
                  <a:noFill/>
                </a:ln>
                <a:solidFill>
                  <a:schemeClr val="tx1"/>
                </a:solidFill>
                <a:effectLst/>
                <a:latin typeface="Arial" panose="020B0604020202020204" pitchFamily="34" charset="0"/>
              </a:rPr>
              <a:t>Image Credit: Andrey </a:t>
            </a:r>
            <a:r>
              <a:rPr kumimoji="0" lang="en-US" altLang="en-US" sz="1200" b="0" u="none" strike="noStrike" cap="none" normalizeH="0" baseline="0" dirty="0" err="1">
                <a:ln>
                  <a:noFill/>
                </a:ln>
                <a:solidFill>
                  <a:schemeClr val="tx1"/>
                </a:solidFill>
                <a:effectLst/>
                <a:latin typeface="Arial" panose="020B0604020202020204" pitchFamily="34" charset="0"/>
              </a:rPr>
              <a:t>Armyagov</a:t>
            </a:r>
            <a:r>
              <a:rPr kumimoji="0" lang="en-US" altLang="en-US" sz="1200" b="0" u="none" strike="noStrike" cap="none" normalizeH="0" baseline="0" dirty="0">
                <a:ln>
                  <a:noFill/>
                </a:ln>
                <a:solidFill>
                  <a:schemeClr val="tx1"/>
                </a:solidFill>
                <a:effectLst/>
                <a:latin typeface="Arial" panose="020B0604020202020204" pitchFamily="34" charset="0"/>
              </a:rPr>
              <a:t> </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9262" y="1124744"/>
            <a:ext cx="2232248" cy="2176442"/>
          </a:xfrm>
          <a:prstGeom prst="rect">
            <a:avLst/>
          </a:prstGeom>
        </p:spPr>
      </p:pic>
      <p:sp>
        <p:nvSpPr>
          <p:cNvPr id="17" name="TextBox 16"/>
          <p:cNvSpPr txBox="1"/>
          <p:nvPr/>
        </p:nvSpPr>
        <p:spPr>
          <a:xfrm>
            <a:off x="6769967" y="3322281"/>
            <a:ext cx="1909625" cy="184666"/>
          </a:xfrm>
          <a:prstGeom prst="rect">
            <a:avLst/>
          </a:prstGeom>
          <a:noFill/>
        </p:spPr>
        <p:txBody>
          <a:bodyPr wrap="none" lIns="0" tIns="0" rIns="0" bIns="0" rtlCol="0">
            <a:spAutoFit/>
          </a:bodyPr>
          <a:lstStyle/>
          <a:p>
            <a:r>
              <a:rPr lang="en-US" sz="1200" dirty="0">
                <a:latin typeface="+mj-lt"/>
              </a:rPr>
              <a:t>Image credit: Thierry </a:t>
            </a:r>
            <a:r>
              <a:rPr lang="en-US" sz="1200" dirty="0" err="1">
                <a:latin typeface="+mj-lt"/>
              </a:rPr>
              <a:t>Berrod</a:t>
            </a:r>
            <a:endParaRPr lang="en-US" dirty="0">
              <a:latin typeface="+mn-lt"/>
            </a:endParaRPr>
          </a:p>
        </p:txBody>
      </p:sp>
      <p:cxnSp>
        <p:nvCxnSpPr>
          <p:cNvPr id="20" name="Straight Arrow Connector 19"/>
          <p:cNvCxnSpPr/>
          <p:nvPr/>
        </p:nvCxnSpPr>
        <p:spPr bwMode="auto">
          <a:xfrm flipV="1">
            <a:off x="9047534" y="2212965"/>
            <a:ext cx="720080" cy="7539"/>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1134" y="4274836"/>
            <a:ext cx="2047292" cy="2047292"/>
          </a:xfrm>
          <a:prstGeom prst="rect">
            <a:avLst/>
          </a:prstGeom>
        </p:spPr>
      </p:pic>
      <p:sp>
        <p:nvSpPr>
          <p:cNvPr id="22" name="TextBox 21"/>
          <p:cNvSpPr txBox="1"/>
          <p:nvPr/>
        </p:nvSpPr>
        <p:spPr>
          <a:xfrm>
            <a:off x="9310978" y="4717728"/>
            <a:ext cx="2458916" cy="1231106"/>
          </a:xfrm>
          <a:prstGeom prst="rect">
            <a:avLst/>
          </a:prstGeom>
          <a:noFill/>
        </p:spPr>
        <p:txBody>
          <a:bodyPr wrap="square" lIns="0" tIns="0" rIns="0" bIns="0" rtlCol="0">
            <a:spAutoFit/>
          </a:bodyPr>
          <a:lstStyle/>
          <a:p>
            <a:pPr algn="l">
              <a:spcBef>
                <a:spcPts val="432"/>
              </a:spcBef>
            </a:pPr>
            <a:r>
              <a:rPr lang="en-US" dirty="0">
                <a:latin typeface="+mn-lt"/>
              </a:rPr>
              <a:t>Self-assembly = no requirement of external control. Structures are encoded in molecular properties.</a:t>
            </a:r>
          </a:p>
        </p:txBody>
      </p:sp>
      <p:sp>
        <p:nvSpPr>
          <p:cNvPr id="23" name="TextBox 22"/>
          <p:cNvSpPr txBox="1"/>
          <p:nvPr/>
        </p:nvSpPr>
        <p:spPr>
          <a:xfrm>
            <a:off x="9094186" y="1806990"/>
            <a:ext cx="626775" cy="246221"/>
          </a:xfrm>
          <a:prstGeom prst="rect">
            <a:avLst/>
          </a:prstGeom>
          <a:noFill/>
        </p:spPr>
        <p:txBody>
          <a:bodyPr wrap="none" lIns="0" tIns="0" rIns="0" bIns="0" rtlCol="0">
            <a:spAutoFit/>
          </a:bodyPr>
          <a:lstStyle/>
          <a:p>
            <a:pPr algn="l">
              <a:spcBef>
                <a:spcPts val="432"/>
              </a:spcBef>
            </a:pPr>
            <a:r>
              <a:rPr lang="en-US" dirty="0">
                <a:latin typeface="+mn-lt"/>
              </a:rPr>
              <a:t>energy</a:t>
            </a:r>
          </a:p>
        </p:txBody>
      </p:sp>
      <p:sp>
        <p:nvSpPr>
          <p:cNvPr id="24" name="TextBox 23"/>
          <p:cNvSpPr txBox="1"/>
          <p:nvPr/>
        </p:nvSpPr>
        <p:spPr>
          <a:xfrm>
            <a:off x="9094186" y="2330221"/>
            <a:ext cx="703719" cy="543739"/>
          </a:xfrm>
          <a:prstGeom prst="rect">
            <a:avLst/>
          </a:prstGeom>
          <a:noFill/>
        </p:spPr>
        <p:txBody>
          <a:bodyPr wrap="none" lIns="0" tIns="0" rIns="0" bIns="0" rtlCol="0">
            <a:spAutoFit/>
          </a:bodyPr>
          <a:lstStyle/>
          <a:p>
            <a:pPr algn="l">
              <a:spcBef>
                <a:spcPts val="432"/>
              </a:spcBef>
            </a:pPr>
            <a:r>
              <a:rPr lang="en-US" dirty="0">
                <a:latin typeface="+mn-lt"/>
              </a:rPr>
              <a:t>building</a:t>
            </a:r>
          </a:p>
          <a:p>
            <a:pPr algn="l">
              <a:spcBef>
                <a:spcPts val="432"/>
              </a:spcBef>
            </a:pPr>
            <a:r>
              <a:rPr lang="en-US" dirty="0">
                <a:latin typeface="+mn-lt"/>
              </a:rPr>
              <a:t>blocks</a:t>
            </a: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9717978" y="1359138"/>
            <a:ext cx="2276872" cy="1707654"/>
          </a:xfrm>
          <a:prstGeom prst="rect">
            <a:avLst/>
          </a:prstGeom>
        </p:spPr>
      </p:pic>
    </p:spTree>
    <p:extLst>
      <p:ext uri="{BB962C8B-B14F-4D97-AF65-F5344CB8AC3E}">
        <p14:creationId xmlns:p14="http://schemas.microsoft.com/office/powerpoint/2010/main" val="578191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806" y="332656"/>
            <a:ext cx="7344816" cy="562131"/>
          </a:xfrm>
        </p:spPr>
        <p:txBody>
          <a:bodyPr/>
          <a:lstStyle/>
          <a:p>
            <a:r>
              <a:rPr lang="en-US" dirty="0"/>
              <a:t>The engineering approach vs. evolution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64</a:t>
            </a:fld>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14" y="1268760"/>
            <a:ext cx="2417543" cy="23488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4257" y="1196752"/>
            <a:ext cx="3130729" cy="147328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2044" y="2852936"/>
            <a:ext cx="2555153" cy="3501008"/>
          </a:xfrm>
          <a:prstGeom prst="rect">
            <a:avLst/>
          </a:prstGeom>
        </p:spPr>
      </p:pic>
      <p:pic>
        <p:nvPicPr>
          <p:cNvPr id="8" name="Picture 7"/>
          <p:cNvPicPr>
            <a:picLocks noChangeAspect="1"/>
          </p:cNvPicPr>
          <p:nvPr/>
        </p:nvPicPr>
        <p:blipFill>
          <a:blip r:embed="rId6"/>
          <a:stretch>
            <a:fillRect/>
          </a:stretch>
        </p:blipFill>
        <p:spPr>
          <a:xfrm>
            <a:off x="4192336" y="2306786"/>
            <a:ext cx="3539716" cy="2145035"/>
          </a:xfrm>
          <a:prstGeom prst="rect">
            <a:avLst/>
          </a:prstGeom>
        </p:spPr>
      </p:pic>
      <p:sp>
        <p:nvSpPr>
          <p:cNvPr id="9" name="TextBox 8"/>
          <p:cNvSpPr txBox="1"/>
          <p:nvPr/>
        </p:nvSpPr>
        <p:spPr>
          <a:xfrm>
            <a:off x="4242501" y="1661524"/>
            <a:ext cx="3439386" cy="543739"/>
          </a:xfrm>
          <a:prstGeom prst="rect">
            <a:avLst/>
          </a:prstGeom>
          <a:noFill/>
        </p:spPr>
        <p:txBody>
          <a:bodyPr wrap="square" lIns="0" tIns="0" rIns="0" bIns="0" rtlCol="0">
            <a:spAutoFit/>
          </a:bodyPr>
          <a:lstStyle/>
          <a:p>
            <a:pPr algn="l">
              <a:spcBef>
                <a:spcPts val="432"/>
              </a:spcBef>
            </a:pPr>
            <a:r>
              <a:rPr lang="en-US" dirty="0">
                <a:latin typeface="+mn-lt"/>
              </a:rPr>
              <a:t>Evolution = </a:t>
            </a:r>
          </a:p>
          <a:p>
            <a:pPr algn="l">
              <a:spcBef>
                <a:spcPts val="432"/>
              </a:spcBef>
            </a:pPr>
            <a:r>
              <a:rPr lang="en-US" dirty="0">
                <a:latin typeface="+mn-lt"/>
              </a:rPr>
              <a:t>Random walk on a fitness landscape</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295" y="3856026"/>
            <a:ext cx="2705286" cy="1803524"/>
          </a:xfrm>
          <a:prstGeom prst="rect">
            <a:avLst/>
          </a:prstGeom>
        </p:spPr>
      </p:pic>
      <p:sp>
        <p:nvSpPr>
          <p:cNvPr id="11" name="TextBox 10"/>
          <p:cNvSpPr txBox="1"/>
          <p:nvPr/>
        </p:nvSpPr>
        <p:spPr>
          <a:xfrm>
            <a:off x="5087094" y="4451821"/>
            <a:ext cx="1697581" cy="184666"/>
          </a:xfrm>
          <a:prstGeom prst="rect">
            <a:avLst/>
          </a:prstGeom>
          <a:noFill/>
        </p:spPr>
        <p:txBody>
          <a:bodyPr wrap="none" lIns="0" tIns="0" rIns="0" bIns="0" rtlCol="0">
            <a:spAutoFit/>
          </a:bodyPr>
          <a:lstStyle/>
          <a:p>
            <a:pPr>
              <a:spcBef>
                <a:spcPts val="432"/>
              </a:spcBef>
            </a:pPr>
            <a:r>
              <a:rPr lang="en-US" sz="1200" dirty="0">
                <a:latin typeface="+mn-lt"/>
              </a:rPr>
              <a:t>https://boammaaruri.blog</a:t>
            </a:r>
          </a:p>
        </p:txBody>
      </p:sp>
      <p:sp>
        <p:nvSpPr>
          <p:cNvPr id="12" name="TextBox 11"/>
          <p:cNvSpPr txBox="1"/>
          <p:nvPr/>
        </p:nvSpPr>
        <p:spPr>
          <a:xfrm>
            <a:off x="673940" y="3490612"/>
            <a:ext cx="2875787" cy="246221"/>
          </a:xfrm>
          <a:prstGeom prst="rect">
            <a:avLst/>
          </a:prstGeom>
          <a:noFill/>
        </p:spPr>
        <p:txBody>
          <a:bodyPr wrap="none" lIns="0" tIns="0" rIns="0" bIns="0" rtlCol="0">
            <a:spAutoFit/>
          </a:bodyPr>
          <a:lstStyle/>
          <a:p>
            <a:pPr>
              <a:spcBef>
                <a:spcPts val="432"/>
              </a:spcBef>
            </a:pPr>
            <a:r>
              <a:rPr lang="en-US" dirty="0">
                <a:latin typeface="+mn-lt"/>
              </a:rPr>
              <a:t>https://timeandtidewatches.com</a:t>
            </a:r>
          </a:p>
        </p:txBody>
      </p:sp>
      <p:sp>
        <p:nvSpPr>
          <p:cNvPr id="13" name="TextBox 12"/>
          <p:cNvSpPr txBox="1"/>
          <p:nvPr/>
        </p:nvSpPr>
        <p:spPr>
          <a:xfrm>
            <a:off x="118542" y="5778743"/>
            <a:ext cx="6408712" cy="656590"/>
          </a:xfrm>
          <a:prstGeom prst="rect">
            <a:avLst/>
          </a:prstGeom>
          <a:noFill/>
        </p:spPr>
        <p:txBody>
          <a:bodyPr wrap="square" lIns="0" tIns="0" rIns="0" bIns="0" rtlCol="0">
            <a:spAutoFit/>
          </a:bodyPr>
          <a:lstStyle/>
          <a:p>
            <a:pPr>
              <a:spcBef>
                <a:spcPts val="432"/>
              </a:spcBef>
            </a:pPr>
            <a:r>
              <a:rPr lang="en-US" sz="1200" dirty="0">
                <a:latin typeface="+mj-lt"/>
              </a:rPr>
              <a:t>“Now it is not too much to say that if an optician wanted to sell me an instrument which had all </a:t>
            </a:r>
          </a:p>
          <a:p>
            <a:pPr>
              <a:spcBef>
                <a:spcPts val="432"/>
              </a:spcBef>
            </a:pPr>
            <a:r>
              <a:rPr lang="en-US" sz="1200" dirty="0">
                <a:latin typeface="+mj-lt"/>
              </a:rPr>
              <a:t>these defects, I should think myself quite justified in blaming his carelessness in the strongest </a:t>
            </a:r>
          </a:p>
          <a:p>
            <a:pPr>
              <a:spcBef>
                <a:spcPts val="432"/>
              </a:spcBef>
            </a:pPr>
            <a:r>
              <a:rPr lang="en-US" sz="1200" dirty="0">
                <a:latin typeface="+mj-lt"/>
              </a:rPr>
              <a:t>terms, and giving him back his instrument.” Hermann v. Helmholtz on the human eye</a:t>
            </a:r>
          </a:p>
        </p:txBody>
      </p:sp>
    </p:spTree>
    <p:extLst>
      <p:ext uri="{BB962C8B-B14F-4D97-AF65-F5344CB8AC3E}">
        <p14:creationId xmlns:p14="http://schemas.microsoft.com/office/powerpoint/2010/main" val="3967906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2878" y="188640"/>
            <a:ext cx="5976664" cy="562131"/>
          </a:xfrm>
        </p:spPr>
        <p:txBody>
          <a:bodyPr/>
          <a:lstStyle/>
          <a:p>
            <a:r>
              <a:rPr lang="en-US" dirty="0"/>
              <a:t>The future of (human) evolution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65</a:t>
            </a:fld>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566" y="1052736"/>
            <a:ext cx="4702590" cy="4653136"/>
          </a:xfrm>
          <a:prstGeom prst="rect">
            <a:avLst/>
          </a:prstGeom>
        </p:spPr>
      </p:pic>
      <p:sp>
        <p:nvSpPr>
          <p:cNvPr id="6" name="TextBox 5"/>
          <p:cNvSpPr txBox="1"/>
          <p:nvPr/>
        </p:nvSpPr>
        <p:spPr>
          <a:xfrm>
            <a:off x="298748" y="5805264"/>
            <a:ext cx="5094343" cy="656590"/>
          </a:xfrm>
          <a:prstGeom prst="rect">
            <a:avLst/>
          </a:prstGeom>
          <a:noFill/>
        </p:spPr>
        <p:txBody>
          <a:bodyPr wrap="none" lIns="0" tIns="0" rIns="0" bIns="0" rtlCol="0">
            <a:spAutoFit/>
          </a:bodyPr>
          <a:lstStyle/>
          <a:p>
            <a:pPr>
              <a:spcBef>
                <a:spcPts val="432"/>
              </a:spcBef>
            </a:pPr>
            <a:r>
              <a:rPr lang="en-US" sz="1200" dirty="0">
                <a:latin typeface="+mj-lt"/>
              </a:rPr>
              <a:t>Pale Blue Dot is a photograph of planet Earth taken on February 14, 1990, </a:t>
            </a:r>
          </a:p>
          <a:p>
            <a:pPr>
              <a:spcBef>
                <a:spcPts val="432"/>
              </a:spcBef>
            </a:pPr>
            <a:r>
              <a:rPr lang="en-US" sz="1200" dirty="0">
                <a:latin typeface="+mj-lt"/>
              </a:rPr>
              <a:t>by the Voyager 1 space probe from a record distance of about 6 billion </a:t>
            </a:r>
          </a:p>
          <a:p>
            <a:pPr>
              <a:spcBef>
                <a:spcPts val="432"/>
              </a:spcBef>
            </a:pPr>
            <a:r>
              <a:rPr lang="en-US" sz="1200" dirty="0">
                <a:latin typeface="+mj-lt"/>
              </a:rPr>
              <a:t>kilometers (3.7 billion miles, 40.5 AU)</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3118" y="850163"/>
            <a:ext cx="1067569" cy="160135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9261" y="850163"/>
            <a:ext cx="1115149" cy="1601354"/>
          </a:xfrm>
          <a:prstGeom prst="rect">
            <a:avLst/>
          </a:prstGeom>
        </p:spPr>
      </p:pic>
      <p:sp>
        <p:nvSpPr>
          <p:cNvPr id="9" name="TextBox 8"/>
          <p:cNvSpPr txBox="1"/>
          <p:nvPr/>
        </p:nvSpPr>
        <p:spPr>
          <a:xfrm>
            <a:off x="8005492" y="908720"/>
            <a:ext cx="4039567" cy="841256"/>
          </a:xfrm>
          <a:prstGeom prst="rect">
            <a:avLst/>
          </a:prstGeom>
          <a:noFill/>
        </p:spPr>
        <p:txBody>
          <a:bodyPr wrap="none" lIns="0" tIns="0" rIns="0" bIns="0" rtlCol="0">
            <a:spAutoFit/>
          </a:bodyPr>
          <a:lstStyle/>
          <a:p>
            <a:pPr algn="l">
              <a:spcBef>
                <a:spcPts val="432"/>
              </a:spcBef>
            </a:pPr>
            <a:r>
              <a:rPr lang="en-US" dirty="0">
                <a:latin typeface="+mn-lt"/>
              </a:rPr>
              <a:t>Musk, Hawking: </a:t>
            </a:r>
          </a:p>
          <a:p>
            <a:pPr algn="l">
              <a:spcBef>
                <a:spcPts val="432"/>
              </a:spcBef>
            </a:pPr>
            <a:r>
              <a:rPr lang="en-US" dirty="0">
                <a:latin typeface="+mn-lt"/>
              </a:rPr>
              <a:t>Our only chance of survival is to become an </a:t>
            </a:r>
          </a:p>
          <a:p>
            <a:pPr algn="l">
              <a:spcBef>
                <a:spcPts val="432"/>
              </a:spcBef>
            </a:pPr>
            <a:r>
              <a:rPr lang="en-US" dirty="0">
                <a:latin typeface="+mn-lt"/>
              </a:rPr>
              <a:t>interplanetary species</a:t>
            </a:r>
          </a:p>
        </p:txBody>
      </p:sp>
      <p:sp>
        <p:nvSpPr>
          <p:cNvPr id="10" name="TextBox 9"/>
          <p:cNvSpPr txBox="1"/>
          <p:nvPr/>
        </p:nvSpPr>
        <p:spPr>
          <a:xfrm>
            <a:off x="5498192" y="2719066"/>
            <a:ext cx="6698950" cy="3816429"/>
          </a:xfrm>
          <a:prstGeom prst="rect">
            <a:avLst/>
          </a:prstGeom>
          <a:noFill/>
        </p:spPr>
        <p:txBody>
          <a:bodyPr wrap="none" lIns="0" tIns="0" rIns="0" bIns="0" rtlCol="0">
            <a:spAutoFit/>
          </a:bodyPr>
          <a:lstStyle/>
          <a:p>
            <a:pPr algn="l">
              <a:spcBef>
                <a:spcPts val="432"/>
              </a:spcBef>
            </a:pPr>
            <a:r>
              <a:rPr lang="en-US" dirty="0">
                <a:latin typeface="+mn-lt"/>
              </a:rPr>
              <a:t>But: Do we really want to go there? </a:t>
            </a:r>
          </a:p>
          <a:p>
            <a:pPr algn="l">
              <a:spcBef>
                <a:spcPts val="432"/>
              </a:spcBef>
            </a:pPr>
            <a:r>
              <a:rPr lang="en-US" dirty="0">
                <a:latin typeface="+mn-lt"/>
              </a:rPr>
              <a:t>Are we going to find a better place </a:t>
            </a:r>
          </a:p>
          <a:p>
            <a:pPr algn="l">
              <a:spcBef>
                <a:spcPts val="432"/>
              </a:spcBef>
            </a:pPr>
            <a:r>
              <a:rPr lang="en-US" dirty="0">
                <a:latin typeface="+mn-lt"/>
              </a:rPr>
              <a:t>than our earth?</a:t>
            </a:r>
          </a:p>
          <a:p>
            <a:pPr algn="l">
              <a:spcBef>
                <a:spcPts val="432"/>
              </a:spcBef>
            </a:pPr>
            <a:endParaRPr lang="en-US" dirty="0">
              <a:latin typeface="+mn-lt"/>
            </a:endParaRPr>
          </a:p>
          <a:p>
            <a:pPr algn="l">
              <a:spcBef>
                <a:spcPts val="432"/>
              </a:spcBef>
            </a:pPr>
            <a:r>
              <a:rPr lang="en-US" dirty="0">
                <a:latin typeface="+mn-lt"/>
              </a:rPr>
              <a:t>Never in human history have we been more destructive to our ecosystem,</a:t>
            </a:r>
          </a:p>
          <a:p>
            <a:pPr algn="l">
              <a:spcBef>
                <a:spcPts val="432"/>
              </a:spcBef>
            </a:pPr>
            <a:r>
              <a:rPr lang="en-US" dirty="0">
                <a:latin typeface="+mn-lt"/>
              </a:rPr>
              <a:t>but at the same time, never before have we had so much knowledge and</a:t>
            </a:r>
          </a:p>
          <a:p>
            <a:pPr algn="l">
              <a:spcBef>
                <a:spcPts val="432"/>
              </a:spcBef>
            </a:pPr>
            <a:r>
              <a:rPr lang="en-US" dirty="0">
                <a:latin typeface="+mn-lt"/>
              </a:rPr>
              <a:t>insight into the workings of nature. We are even close to taking our </a:t>
            </a:r>
          </a:p>
          <a:p>
            <a:pPr algn="l">
              <a:spcBef>
                <a:spcPts val="432"/>
              </a:spcBef>
            </a:pPr>
            <a:r>
              <a:rPr lang="en-US" dirty="0">
                <a:latin typeface="+mn-lt"/>
              </a:rPr>
              <a:t>evolution into our own hands!</a:t>
            </a:r>
          </a:p>
          <a:p>
            <a:pPr algn="l">
              <a:spcBef>
                <a:spcPts val="432"/>
              </a:spcBef>
            </a:pPr>
            <a:endParaRPr lang="en-US" dirty="0">
              <a:latin typeface="+mn-lt"/>
            </a:endParaRPr>
          </a:p>
          <a:p>
            <a:pPr algn="l">
              <a:spcBef>
                <a:spcPts val="432"/>
              </a:spcBef>
            </a:pPr>
            <a:r>
              <a:rPr lang="en-US" dirty="0">
                <a:latin typeface="+mn-lt"/>
              </a:rPr>
              <a:t>Let’s use this knowledge to maintain our home in a livable state, and </a:t>
            </a:r>
          </a:p>
          <a:p>
            <a:pPr algn="l">
              <a:spcBef>
                <a:spcPts val="432"/>
              </a:spcBef>
            </a:pPr>
            <a:r>
              <a:rPr lang="en-US" dirty="0">
                <a:latin typeface="+mn-lt"/>
              </a:rPr>
              <a:t>continue to improve the human condition!</a:t>
            </a:r>
          </a:p>
          <a:p>
            <a:pPr algn="l">
              <a:spcBef>
                <a:spcPts val="432"/>
              </a:spcBef>
            </a:pPr>
            <a:endParaRPr lang="en-US" dirty="0">
              <a:latin typeface="+mn-lt"/>
            </a:endParaRPr>
          </a:p>
          <a:p>
            <a:pPr algn="l">
              <a:spcBef>
                <a:spcPts val="432"/>
              </a:spcBef>
            </a:pPr>
            <a:endParaRPr lang="en-US" dirty="0" err="1">
              <a:latin typeface="+mn-lt"/>
            </a:endParaRPr>
          </a:p>
        </p:txBody>
      </p:sp>
    </p:spTree>
    <p:extLst>
      <p:ext uri="{BB962C8B-B14F-4D97-AF65-F5344CB8AC3E}">
        <p14:creationId xmlns:p14="http://schemas.microsoft.com/office/powerpoint/2010/main" val="234728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2798" y="1412776"/>
            <a:ext cx="5976664" cy="4752528"/>
          </a:xfrm>
        </p:spPr>
        <p:txBody>
          <a:bodyPr/>
          <a:lstStyle/>
          <a:p>
            <a:pPr marL="0" indent="0">
              <a:buNone/>
            </a:pPr>
            <a:r>
              <a:rPr lang="en-US" sz="2000" dirty="0"/>
              <a:t>In autumn 2024, 8 departments + 1 center contribute to the course:</a:t>
            </a:r>
          </a:p>
          <a:p>
            <a:pPr marL="0" indent="0">
              <a:buNone/>
            </a:pPr>
            <a:r>
              <a:rPr lang="en-US" sz="2000" dirty="0"/>
              <a:t> </a:t>
            </a:r>
          </a:p>
          <a:p>
            <a:pPr marL="0" indent="0">
              <a:buNone/>
            </a:pPr>
            <a:r>
              <a:rPr lang="en-US" sz="2000" dirty="0"/>
              <a:t>- Bioengineering</a:t>
            </a:r>
          </a:p>
          <a:p>
            <a:pPr marL="0" indent="0">
              <a:buNone/>
            </a:pPr>
            <a:r>
              <a:rPr lang="en-US" sz="2000" dirty="0"/>
              <a:t>- Compute</a:t>
            </a:r>
          </a:p>
          <a:p>
            <a:pPr marL="0" indent="0">
              <a:buNone/>
            </a:pPr>
            <a:r>
              <a:rPr lang="en-US" sz="2000" dirty="0"/>
              <a:t>- Energy</a:t>
            </a:r>
          </a:p>
          <a:p>
            <a:pPr marL="0" indent="0">
              <a:buNone/>
            </a:pPr>
            <a:r>
              <a:rPr lang="en-US" sz="2000" dirty="0"/>
              <a:t>- Electrical Engineering</a:t>
            </a:r>
          </a:p>
          <a:p>
            <a:pPr marL="0" indent="0">
              <a:buNone/>
            </a:pPr>
            <a:r>
              <a:rPr lang="en-US" sz="2000" dirty="0"/>
              <a:t>- Mechanical Engineering </a:t>
            </a:r>
          </a:p>
          <a:p>
            <a:pPr marL="0" indent="0">
              <a:buNone/>
            </a:pPr>
            <a:r>
              <a:rPr lang="en-US" sz="2000" dirty="0"/>
              <a:t>- Chemical Engineering  </a:t>
            </a:r>
          </a:p>
          <a:p>
            <a:pPr>
              <a:buFontTx/>
              <a:buChar char="-"/>
            </a:pPr>
            <a:r>
              <a:rPr lang="en-US" sz="2000" dirty="0"/>
              <a:t>Construct</a:t>
            </a:r>
          </a:p>
          <a:p>
            <a:pPr>
              <a:buFontTx/>
              <a:buChar char="-"/>
            </a:pPr>
            <a:r>
              <a:rPr lang="en-US" sz="2000" dirty="0" err="1"/>
              <a:t>Nanolab</a:t>
            </a:r>
            <a:endParaRPr lang="en-US" sz="2000" dirty="0"/>
          </a:p>
          <a:p>
            <a:pPr>
              <a:buFontTx/>
              <a:buChar char="-"/>
            </a:pPr>
            <a:r>
              <a:rPr lang="en-US" sz="2000" dirty="0" err="1"/>
              <a:t>Biosustain</a:t>
            </a:r>
            <a:endParaRPr lang="en-US" sz="2000"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7</a:t>
            </a:fld>
            <a:endParaRPr lang="en-GB" dirty="0"/>
          </a:p>
        </p:txBody>
      </p:sp>
      <p:sp>
        <p:nvSpPr>
          <p:cNvPr id="8" name="Title 1"/>
          <p:cNvSpPr txBox="1">
            <a:spLocks/>
          </p:cNvSpPr>
          <p:nvPr/>
        </p:nvSpPr>
        <p:spPr bwMode="auto">
          <a:xfrm>
            <a:off x="1774726" y="548680"/>
            <a:ext cx="9312374" cy="562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US" kern="0"/>
              <a:t>Overview over 27020 – Bioengineering</a:t>
            </a:r>
            <a:endParaRPr lang="en-US" kern="0" dirty="0"/>
          </a:p>
        </p:txBody>
      </p:sp>
    </p:spTree>
    <p:extLst>
      <p:ext uri="{BB962C8B-B14F-4D97-AF65-F5344CB8AC3E}">
        <p14:creationId xmlns:p14="http://schemas.microsoft.com/office/powerpoint/2010/main" val="8993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582" y="1700808"/>
            <a:ext cx="11593288" cy="4530912"/>
          </a:xfrm>
        </p:spPr>
        <p:txBody>
          <a:bodyPr/>
          <a:lstStyle/>
          <a:p>
            <a:pPr marL="0" indent="0">
              <a:buNone/>
            </a:pPr>
            <a:r>
              <a:rPr lang="en-US" dirty="0"/>
              <a:t>After 6 weeks of general introduction for everyone, the course will split into four parallel tracks with different focus:</a:t>
            </a:r>
          </a:p>
          <a:p>
            <a:pPr marL="0" indent="0">
              <a:buNone/>
            </a:pPr>
            <a:endParaRPr lang="en-US" dirty="0"/>
          </a:p>
          <a:p>
            <a:pPr marL="0" indent="0">
              <a:buNone/>
            </a:pPr>
            <a:r>
              <a:rPr lang="en-US" dirty="0" err="1"/>
              <a:t>Bioelectronic</a:t>
            </a:r>
            <a:r>
              <a:rPr lang="en-US" dirty="0"/>
              <a:t> devices - BED track </a:t>
            </a:r>
          </a:p>
          <a:p>
            <a:pPr marL="0" indent="0">
              <a:buNone/>
            </a:pPr>
            <a:r>
              <a:rPr lang="en-US" dirty="0"/>
              <a:t>Biomaterials/</a:t>
            </a:r>
            <a:r>
              <a:rPr lang="en-US" dirty="0" err="1"/>
              <a:t>Biomimetics</a:t>
            </a:r>
            <a:r>
              <a:rPr lang="en-US" dirty="0"/>
              <a:t> - </a:t>
            </a:r>
            <a:r>
              <a:rPr lang="en-US" dirty="0" err="1"/>
              <a:t>MIM</a:t>
            </a:r>
            <a:r>
              <a:rPr lang="en-US" dirty="0"/>
              <a:t> track </a:t>
            </a:r>
          </a:p>
          <a:p>
            <a:pPr marL="0" indent="0">
              <a:buNone/>
            </a:pPr>
            <a:r>
              <a:rPr lang="en-US" dirty="0"/>
              <a:t>Simulations and control of biological systems - SIM track</a:t>
            </a:r>
          </a:p>
          <a:p>
            <a:pPr marL="0" indent="0">
              <a:buNone/>
            </a:pPr>
            <a:r>
              <a:rPr lang="en-US" dirty="0"/>
              <a:t>Bioengineering for the green transition – BFG track</a:t>
            </a:r>
          </a:p>
          <a:p>
            <a:pPr marL="0" indent="0">
              <a:buNone/>
            </a:pPr>
            <a:endParaRPr lang="en-US" dirty="0"/>
          </a:p>
          <a:p>
            <a:pPr marL="0" indent="0">
              <a:buNone/>
            </a:pPr>
            <a:r>
              <a:rPr lang="en-US" dirty="0"/>
              <a:t>Every student choses one track. This choice defines topic of project and (part of the) exam.</a:t>
            </a:r>
          </a:p>
          <a:p>
            <a:pPr marL="0" indent="0">
              <a:buNone/>
            </a:pPr>
            <a:endParaRPr lang="en-US" dirty="0"/>
          </a:p>
          <a:p>
            <a:pPr marL="0" indent="0">
              <a:buNone/>
            </a:pPr>
            <a:r>
              <a:rPr lang="en-US" dirty="0"/>
              <a:t>Self-enrollment to tracks starts today (2.9.2024) at 6 pm and ends on 30.9.2024 at 6pm.</a:t>
            </a:r>
          </a:p>
          <a:p>
            <a:pPr marL="0" indent="0">
              <a:buNone/>
            </a:pPr>
            <a:r>
              <a:rPr lang="en-US" dirty="0"/>
              <a:t>Limit of the number of students per track is 100 – first come first served! Any participant not enrolled in a track will NOT be able to complete the course!</a:t>
            </a:r>
          </a:p>
          <a:p>
            <a:pPr marL="0" indent="0">
              <a:buNone/>
            </a:pPr>
            <a:r>
              <a:rPr lang="en-US" dirty="0"/>
              <a:t>Note: NO change in track possible after the first session of the tracks (week 7 of course).</a:t>
            </a:r>
          </a:p>
          <a:p>
            <a:pPr marL="417600" lvl="2" indent="0">
              <a:buNone/>
            </a:pPr>
            <a:r>
              <a:rPr lang="en-US" dirty="0"/>
              <a:t> </a:t>
            </a:r>
          </a:p>
        </p:txBody>
      </p:sp>
      <p:sp>
        <p:nvSpPr>
          <p:cNvPr id="4" name="Slide Number Placeholder 3"/>
          <p:cNvSpPr>
            <a:spLocks noGrp="1"/>
          </p:cNvSpPr>
          <p:nvPr>
            <p:ph type="sldNum" sz="quarter" idx="11"/>
          </p:nvPr>
        </p:nvSpPr>
        <p:spPr/>
        <p:txBody>
          <a:bodyPr/>
          <a:lstStyle/>
          <a:p>
            <a:fld id="{103EA872-A674-449B-A120-B97244F8E91D}" type="slidenum">
              <a:rPr lang="en-GB" smtClean="0"/>
              <a:pPr/>
              <a:t>8</a:t>
            </a:fld>
            <a:endParaRPr lang="en-GB" dirty="0"/>
          </a:p>
        </p:txBody>
      </p:sp>
      <p:sp>
        <p:nvSpPr>
          <p:cNvPr id="8" name="Title 1"/>
          <p:cNvSpPr>
            <a:spLocks noGrp="1"/>
          </p:cNvSpPr>
          <p:nvPr>
            <p:ph type="title"/>
          </p:nvPr>
        </p:nvSpPr>
        <p:spPr>
          <a:xfrm>
            <a:off x="1774726" y="548680"/>
            <a:ext cx="9312374" cy="562131"/>
          </a:xfrm>
        </p:spPr>
        <p:txBody>
          <a:bodyPr/>
          <a:lstStyle/>
          <a:p>
            <a:r>
              <a:rPr lang="en-US" dirty="0"/>
              <a:t>Overview over 27020 – Bioengineering</a:t>
            </a:r>
          </a:p>
        </p:txBody>
      </p:sp>
    </p:spTree>
    <p:extLst>
      <p:ext uri="{BB962C8B-B14F-4D97-AF65-F5344CB8AC3E}">
        <p14:creationId xmlns:p14="http://schemas.microsoft.com/office/powerpoint/2010/main" val="91736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694" y="260648"/>
            <a:ext cx="9312374" cy="684684"/>
          </a:xfrm>
        </p:spPr>
        <p:txBody>
          <a:bodyPr/>
          <a:lstStyle/>
          <a:p>
            <a:pPr algn="ctr"/>
            <a:r>
              <a:rPr lang="en-US" dirty="0"/>
              <a:t>Timetable and Evaluation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9</a:t>
            </a:fld>
            <a:endParaRPr lang="en-GB" dirty="0"/>
          </a:p>
        </p:txBody>
      </p:sp>
      <p:sp>
        <p:nvSpPr>
          <p:cNvPr id="5" name="TextBox 4"/>
          <p:cNvSpPr txBox="1"/>
          <p:nvPr/>
        </p:nvSpPr>
        <p:spPr>
          <a:xfrm>
            <a:off x="520775" y="3791646"/>
            <a:ext cx="11669638" cy="2098010"/>
          </a:xfrm>
          <a:prstGeom prst="rect">
            <a:avLst/>
          </a:prstGeom>
          <a:noFill/>
        </p:spPr>
        <p:txBody>
          <a:bodyPr wrap="square" lIns="0" tIns="0" rIns="0" bIns="0" rtlCol="0">
            <a:spAutoFit/>
          </a:bodyPr>
          <a:lstStyle/>
          <a:p>
            <a:r>
              <a:rPr lang="en-US" sz="1800" dirty="0">
                <a:latin typeface="+mj-lt"/>
              </a:rPr>
              <a:t>Evaluation: </a:t>
            </a:r>
          </a:p>
          <a:p>
            <a:pPr>
              <a:buFontTx/>
              <a:buChar char="-"/>
            </a:pPr>
            <a:r>
              <a:rPr lang="en-US" sz="1800" dirty="0">
                <a:latin typeface="+mj-lt"/>
              </a:rPr>
              <a:t> project (the last three weeks, interdisciplinary groups of 5 students, </a:t>
            </a:r>
            <a:r>
              <a:rPr lang="en-US" sz="1800" b="1" dirty="0">
                <a:latin typeface="+mj-lt"/>
              </a:rPr>
              <a:t>pass/fail</a:t>
            </a:r>
            <a:r>
              <a:rPr lang="en-US" sz="1800" dirty="0">
                <a:latin typeface="+mj-lt"/>
              </a:rPr>
              <a:t>)</a:t>
            </a:r>
          </a:p>
          <a:p>
            <a:pPr>
              <a:buFontTx/>
              <a:buChar char="-"/>
            </a:pPr>
            <a:r>
              <a:rPr lang="en-US" sz="1800" dirty="0">
                <a:latin typeface="+mj-lt"/>
              </a:rPr>
              <a:t> final exam (2h, multiple choice, graded, </a:t>
            </a:r>
            <a:r>
              <a:rPr lang="en-US" sz="1800" b="1" dirty="0">
                <a:latin typeface="+mj-lt"/>
              </a:rPr>
              <a:t>closed internet and closed books</a:t>
            </a:r>
            <a:r>
              <a:rPr lang="en-US" sz="1800" dirty="0">
                <a:latin typeface="+mj-lt"/>
              </a:rPr>
              <a:t>). </a:t>
            </a:r>
          </a:p>
          <a:p>
            <a:pPr marL="0" indent="0">
              <a:buNone/>
            </a:pPr>
            <a:r>
              <a:rPr lang="en-US" sz="1800" b="1" dirty="0">
                <a:latin typeface="+mj-lt"/>
              </a:rPr>
              <a:t>The final grade for the course is the exam grade, but the report needs to be passed in order to pass the course. If the report is graded as failed, the group is given one week to revise the report.</a:t>
            </a:r>
            <a:endParaRPr lang="en-US" sz="1800" dirty="0">
              <a:latin typeface="+mj-lt"/>
            </a:endParaRPr>
          </a:p>
          <a:p>
            <a:pPr algn="l">
              <a:spcBef>
                <a:spcPts val="432"/>
              </a:spcBef>
            </a:pPr>
            <a:endParaRPr lang="en-US" dirty="0" err="1">
              <a:latin typeface="+mn-lt"/>
            </a:endParaRPr>
          </a:p>
        </p:txBody>
      </p:sp>
      <p:pic>
        <p:nvPicPr>
          <p:cNvPr id="7" name="Picture 6">
            <a:extLst>
              <a:ext uri="{FF2B5EF4-FFF2-40B4-BE49-F238E27FC236}">
                <a16:creationId xmlns:a16="http://schemas.microsoft.com/office/drawing/2014/main" id="{622E8A76-B6AE-93A3-FFF5-E15240A6CA15}"/>
              </a:ext>
            </a:extLst>
          </p:cNvPr>
          <p:cNvPicPr>
            <a:picLocks noChangeAspect="1"/>
          </p:cNvPicPr>
          <p:nvPr/>
        </p:nvPicPr>
        <p:blipFill>
          <a:blip r:embed="rId2"/>
          <a:stretch>
            <a:fillRect/>
          </a:stretch>
        </p:blipFill>
        <p:spPr>
          <a:xfrm>
            <a:off x="372924" y="1445488"/>
            <a:ext cx="11444564" cy="1694615"/>
          </a:xfrm>
          <a:prstGeom prst="rect">
            <a:avLst/>
          </a:prstGeom>
        </p:spPr>
      </p:pic>
    </p:spTree>
    <p:extLst>
      <p:ext uri="{BB962C8B-B14F-4D97-AF65-F5344CB8AC3E}">
        <p14:creationId xmlns:p14="http://schemas.microsoft.com/office/powerpoint/2010/main" val="38473208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ags/tag6.xml><?xml version="1.0" encoding="utf-8"?>
<p:tagLst xmlns:a="http://schemas.openxmlformats.org/drawingml/2006/main" xmlns:r="http://schemas.openxmlformats.org/officeDocument/2006/relationships" xmlns:p="http://schemas.openxmlformats.org/presentationml/2006/main">
  <p:tag name="TIMING" val="|17.7|12.2"/>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TU Black 16-9" id="{0C3EADCF-96B9-AA4A-860A-7880FE5F2A05}" vid="{CD54A1B2-3F3D-6C45-AEB6-B948EC0FBE6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TemplafyTemplateConfiguration><![CDATA[{"elementsMetadata":[{"type":"shape","id":"381af166-4b39-4ba1-bf89-d21ccca16fb6","elementConfiguration":{"binding":"UserProfile.Offices.Workarea_{{DocumentLanguage}}","disableUpdates":false,"type":"text"}},{"type":"shape","id":"41a74d6f-09f2-4066-957b-b8b50d0d529a","elementConfiguration":{"format":"{{DateFormats.GeneralDate}}","binding":"Form.Date","disableUpdates":false,"type":"date"}},{"type":"shape","id":"8c1559e0-ed32-4fc3-8a25-7edfb1b190dd","elementConfiguration":{"binding":"Form.PresentationTitle","disableUpdates":false,"type":"text"}}],"transformationConfigurations":[{"language":"{{DocumentLanguage}}","disableUpdates":false,"type":"proofingLanguage"}],"templateName":"DTU Template 16_9 - Corporate red","templateDescription":"","enableDocumentContentUpdater":true,"version":"1.2"}]]></TemplafyTemplateConfiguration>
</file>

<file path=customXml/item2.xml><?xml version="1.0" encoding="utf-8"?>
<TemplafyFormConfiguration><![CDATA[{"formFields":[{"required":false,"type":"datePicker","name":"Date","label":"Date","helpTexts":{"prefix":"","postfix":""},"spacing":{},"fullyQualifiedName":"Date"},{"required":false,"placeholder":"","lines":0,"type":"textBox","name":"PresentationTitle","label":"Presentation title","helpTexts":{"prefix":"","postfix":""},"spacing":{},"fullyQualifiedName":"PresentationTitle"}],"formDataEntries":[{"name":"Date","value":"uRcthFkj8kNYinVfTXvXHg=="}]}]]></TemplafyFormConfiguration>
</file>

<file path=customXml/item3.xml><?xml version="1.0" encoding="utf-8"?>
<TemplafySlideFormConfiguration><![CDATA[{"formFields":[],"formDataEntries":[]}]]></TemplafySlideFormConfiguration>
</file>

<file path=customXml/item4.xml><?xml version="1.0" encoding="utf-8"?>
<TemplafySlideTemplateConfiguration><![CDATA[{"documentContentValidatorConfiguration":{"enableDocumentContentValidator":false,"documentContentValidatorVersion":0},"elementsMetadata":[],"slideId":"636957680393408391","enableDocumentContentUpdater":true,"version":"1.2"}]]></TemplafySlideTemplateConfiguration>
</file>

<file path=customXml/item5.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6.xml><?xml version="1.0" encoding="utf-8"?>
<TemplafySlideFormConfiguration><![CDATA[{"formFields":[],"formDataEntries":[]}]]></TemplafySlideFormConfiguration>
</file>

<file path=customXml/itemProps1.xml><?xml version="1.0" encoding="utf-8"?>
<ds:datastoreItem xmlns:ds="http://schemas.openxmlformats.org/officeDocument/2006/customXml" ds:itemID="{1334258C-C3E7-4029-A615-C886A240FB15}">
  <ds:schemaRefs/>
</ds:datastoreItem>
</file>

<file path=customXml/itemProps2.xml><?xml version="1.0" encoding="utf-8"?>
<ds:datastoreItem xmlns:ds="http://schemas.openxmlformats.org/officeDocument/2006/customXml" ds:itemID="{43763224-B85A-4B53-A86A-261D26A71C30}">
  <ds:schemaRefs/>
</ds:datastoreItem>
</file>

<file path=customXml/itemProps3.xml><?xml version="1.0" encoding="utf-8"?>
<ds:datastoreItem xmlns:ds="http://schemas.openxmlformats.org/officeDocument/2006/customXml" ds:itemID="{5DEE4BEE-00BA-4E32-BD26-AF535B50AC95}">
  <ds:schemaRefs/>
</ds:datastoreItem>
</file>

<file path=customXml/itemProps4.xml><?xml version="1.0" encoding="utf-8"?>
<ds:datastoreItem xmlns:ds="http://schemas.openxmlformats.org/officeDocument/2006/customXml" ds:itemID="{CA9FC985-930B-40D4-827F-9FAC5D35EA8C}">
  <ds:schemaRefs/>
</ds:datastoreItem>
</file>

<file path=customXml/itemProps5.xml><?xml version="1.0" encoding="utf-8"?>
<ds:datastoreItem xmlns:ds="http://schemas.openxmlformats.org/officeDocument/2006/customXml" ds:itemID="{38FA9611-7E9D-46C5-876D-437269BE42E5}">
  <ds:schemaRefs/>
</ds:datastoreItem>
</file>

<file path=customXml/itemProps6.xml><?xml version="1.0" encoding="utf-8"?>
<ds:datastoreItem xmlns:ds="http://schemas.openxmlformats.org/officeDocument/2006/customXml" ds:itemID="{534EBEA2-34C1-4093-805B-9D704AD9A42D}">
  <ds:schemaRefs/>
</ds:datastoreItem>
</file>

<file path=docProps/app.xml><?xml version="1.0" encoding="utf-8"?>
<Properties xmlns="http://schemas.openxmlformats.org/officeDocument/2006/extended-properties" xmlns:vt="http://schemas.openxmlformats.org/officeDocument/2006/docPropsVTypes">
  <Template>1 DTU Template</Template>
  <TotalTime>30850</TotalTime>
  <Words>5315</Words>
  <Application>Microsoft Office PowerPoint</Application>
  <PresentationFormat>Custom</PresentationFormat>
  <Paragraphs>734</Paragraphs>
  <Slides>65</Slides>
  <Notes>37</Notes>
  <HiddenSlides>0</HiddenSlides>
  <MMClips>4</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65</vt:i4>
      </vt:variant>
    </vt:vector>
  </HeadingPairs>
  <TitlesOfParts>
    <vt:vector size="80" baseType="lpstr">
      <vt:lpstr>Andale Mono</vt:lpstr>
      <vt:lpstr>Arial</vt:lpstr>
      <vt:lpstr>Calibri</vt:lpstr>
      <vt:lpstr>Calibri Light</vt:lpstr>
      <vt:lpstr>Cambria Math</vt:lpstr>
      <vt:lpstr>Courier</vt:lpstr>
      <vt:lpstr>Courier New</vt:lpstr>
      <vt:lpstr>Neo Sans Pro Light</vt:lpstr>
      <vt:lpstr>Open Sans Light</vt:lpstr>
      <vt:lpstr>Symbol</vt:lpstr>
      <vt:lpstr>Times New Roman</vt:lpstr>
      <vt:lpstr>Verdana</vt:lpstr>
      <vt:lpstr>Wingdings</vt:lpstr>
      <vt:lpstr>Blank</vt:lpstr>
      <vt:lpstr>Office Theme</vt:lpstr>
      <vt:lpstr> 27020 – Bioengineering BIO 1: The characteristics and physical requirements of life</vt:lpstr>
      <vt:lpstr>Main course organisers</vt:lpstr>
      <vt:lpstr>And who are you?</vt:lpstr>
      <vt:lpstr>Overview over 27020 – Bioengineering</vt:lpstr>
      <vt:lpstr>What is bioengineering?</vt:lpstr>
      <vt:lpstr>Bioengineering – too broad for a single text book?</vt:lpstr>
      <vt:lpstr>PowerPoint Presentation</vt:lpstr>
      <vt:lpstr>Overview over 27020 – Bioengineering</vt:lpstr>
      <vt:lpstr>Timetable and Evaluation</vt:lpstr>
      <vt:lpstr>Content of the first 6 weeks – Introduction to important concepts in Biology</vt:lpstr>
      <vt:lpstr>Teaching approach</vt:lpstr>
      <vt:lpstr>Bioelectronic devices track - BED</vt:lpstr>
      <vt:lpstr>PowerPoint Presentation</vt:lpstr>
      <vt:lpstr>PowerPoint Presentation</vt:lpstr>
      <vt:lpstr>BED4 – Vincenzo Esposito (DTU Energy)</vt:lpstr>
      <vt:lpstr>PowerPoint Presentation</vt:lpstr>
      <vt:lpstr>PowerPoint Presentation</vt:lpstr>
      <vt:lpstr>PowerPoint Presentation</vt:lpstr>
      <vt:lpstr>MIM4– Alexander Büll (Bioengineering)</vt:lpstr>
      <vt:lpstr>PowerPoint Presentation</vt:lpstr>
      <vt:lpstr>SIM1 and SIM2 Biocomputing Jan Madsen, jama@dtu.dk, B322 r114</vt:lpstr>
      <vt:lpstr>PowerPoint Presentation</vt:lpstr>
      <vt:lpstr>PowerPoint Presentation</vt:lpstr>
      <vt:lpstr>BFG1 and BFG2: Microbes serving the Green transition</vt:lpstr>
      <vt:lpstr>PowerPoint Presentation</vt:lpstr>
      <vt:lpstr>PowerPoint Presentation</vt:lpstr>
      <vt:lpstr>Today’s programme</vt:lpstr>
      <vt:lpstr>What is life?</vt:lpstr>
      <vt:lpstr>Characteristics of living systems (of which we all agree that they are alive)</vt:lpstr>
      <vt:lpstr>Forms of energy that life can harvest from the environment</vt:lpstr>
      <vt:lpstr>How is energy stored/converted in living systems</vt:lpstr>
      <vt:lpstr>What is energy used for by living systems?</vt:lpstr>
      <vt:lpstr>The necessary conditions for (active) life</vt:lpstr>
      <vt:lpstr>The “goldilocks” zone</vt:lpstr>
      <vt:lpstr>What is so special about water?</vt:lpstr>
      <vt:lpstr>Water on mars?</vt:lpstr>
      <vt:lpstr>Where is life found on earth?</vt:lpstr>
      <vt:lpstr>The resilience of life</vt:lpstr>
      <vt:lpstr>Osmosis and osmotic pressure: why is it difficult to live in the dead sea?</vt:lpstr>
      <vt:lpstr>How, when and where did life start?</vt:lpstr>
      <vt:lpstr>How has life shaped our planet?</vt:lpstr>
      <vt:lpstr>The chemistry of life (Miller experiment)</vt:lpstr>
      <vt:lpstr>The RNA world hypothesis</vt:lpstr>
      <vt:lpstr>The power of self-replication</vt:lpstr>
      <vt:lpstr>Why did life develop?</vt:lpstr>
      <vt:lpstr>Life: it’s all about the information!</vt:lpstr>
      <vt:lpstr>So, what is (driving the emergence of) life then?</vt:lpstr>
      <vt:lpstr>How do we search for life in the galaxy?</vt:lpstr>
      <vt:lpstr>James Webb space telescope</vt:lpstr>
      <vt:lpstr>First paper with results acquired by the Webb!</vt:lpstr>
      <vt:lpstr>PowerPoint Presentation</vt:lpstr>
      <vt:lpstr>PowerPoint Presentation</vt:lpstr>
      <vt:lpstr>Physical constraints on life by the laws of nature</vt:lpstr>
      <vt:lpstr>A few notes on the importance of transport processes</vt:lpstr>
      <vt:lpstr>Transport of substances through diffusion</vt:lpstr>
      <vt:lpstr>Excursion: Pattern formation through reaction diffusion dynamics</vt:lpstr>
      <vt:lpstr>Fluid transport through capillarity</vt:lpstr>
      <vt:lpstr>Transport in aqueous solution</vt:lpstr>
      <vt:lpstr>Pressure-driven flow</vt:lpstr>
      <vt:lpstr>Universal scaling laws in biology</vt:lpstr>
      <vt:lpstr>Physical signals processed by living beings</vt:lpstr>
      <vt:lpstr>What can we learn from Biology? How can we use biology?</vt:lpstr>
      <vt:lpstr>Top down vs. bottom up</vt:lpstr>
      <vt:lpstr>The engineering approach vs. evolution</vt:lpstr>
      <vt:lpstr>The future of (human) evolution</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Alexander Kai Büll</cp:lastModifiedBy>
  <cp:revision>404</cp:revision>
  <dcterms:created xsi:type="dcterms:W3CDTF">2017-07-31T08:31:56Z</dcterms:created>
  <dcterms:modified xsi:type="dcterms:W3CDTF">2024-09-02T09:12:58Z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636957078871691437</vt:lpwstr>
  </property>
  <property fmtid="{D5CDD505-2E9C-101B-9397-08002B2CF9AE}" pid="6" name="TemplafyLanguageCode">
    <vt:lpwstr>en-GB</vt:lpwstr>
  </property>
</Properties>
</file>